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20_EFEEC12.xml" ContentType="application/vnd.ms-powerpoint.comment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21"/>
  </p:notesMasterIdLst>
  <p:sldIdLst>
    <p:sldId id="274" r:id="rId5"/>
    <p:sldId id="289" r:id="rId6"/>
    <p:sldId id="275" r:id="rId7"/>
    <p:sldId id="276" r:id="rId8"/>
    <p:sldId id="277" r:id="rId9"/>
    <p:sldId id="258" r:id="rId10"/>
    <p:sldId id="280" r:id="rId11"/>
    <p:sldId id="281" r:id="rId12"/>
    <p:sldId id="278" r:id="rId13"/>
    <p:sldId id="284" r:id="rId14"/>
    <p:sldId id="285" r:id="rId15"/>
    <p:sldId id="286" r:id="rId16"/>
    <p:sldId id="287" r:id="rId17"/>
    <p:sldId id="288" r:id="rId18"/>
    <p:sldId id="290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46830F-C0F0-D620-1482-D810BB72D653}" name="Miranda Kleijn" initials="MK" userId="S::miranda.kleijn@agendia.com::10f94fc9-e83d-4c90-b58a-6f52d72d2658" providerId="AD"/>
  <p188:author id="{C5E8C218-6359-07C5-5BB9-1D7D432183D7}" name="Josien Haan" initials="JH" userId="S::josien.haan@agendia.com::83437e5e-7586-48b3-9893-3169b489dee7" providerId="AD"/>
  <p188:author id="{81679B25-B60C-DFDA-9E09-699A0526B9B8}" name="Jelle Klinkhamer" initials="JK" userId="S::jelle.klinkhamer@agendia.com::4f959dc7-3586-4dfe-954a-229c301b54d1" providerId="AD"/>
  <p188:author id="{993DA54E-6682-A75C-5823-B6019FB7A49C}" name="Andrea Menicucci" initials="AM" userId="S::andrea.menicucci@agendia.com::51e47adc-8d18-4309-943e-92ea18f06ded" providerId="AD"/>
  <p188:author id="{509015C3-F9DE-C81D-B261-F3CC81D3747A}" name="Nicole Stivers" initials="NS" userId="S::nicole.stivers@agendia.com::c67f974c-7ec7-4e11-bd10-462b3915e9f8" providerId="AD"/>
  <p188:author id="{D8723ACB-D251-2B13-6D0D-65D0D3B17642}" name="Darina Pronin" initials="DP" userId="S::darina.pronin@agendia.com::37476ad2-ed09-46ae-a779-196ad7b6a461" providerId="AD"/>
  <p188:author id="{A96A2AD4-F55A-1903-E34E-52FE7A85644C}" name="Katie Quinn" initials="KQ" userId="S::katie.quinn@agendia.com::c171d777-2ff9-498e-bb9c-7732f62ceea3" providerId="AD"/>
  <p188:author id="{F149A9EB-18E6-5B19-BD61-5A442909AC02}" name="Stefanie Ende" initials="SE" userId="S::stefanie.ende@agendia.com::7e903bc1-47e3-4c26-8e9a-2162780890d1" providerId="AD"/>
  <p188:author id="{35CDEAF3-1E06-1D32-8C06-71D66BD06BAD}" name="Harshini Ramaswamy" initials="HR" userId="S::harshini.ramaswamy@agendia.com::dd32bb42-1e65-4552-845f-65e3fb318bb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iloon Chan" initials="WC" lastIdx="1" clrIdx="0">
    <p:extLst>
      <p:ext uri="{19B8F6BF-5375-455C-9EA6-DF929625EA0E}">
        <p15:presenceInfo xmlns:p15="http://schemas.microsoft.com/office/powerpoint/2012/main" userId="S::wailoon.chan@asco.org::61eff083-35ff-4e06-b384-1f073c497e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57"/>
    <a:srgbClr val="EF3842"/>
    <a:srgbClr val="59CBE8"/>
    <a:srgbClr val="FFB648"/>
    <a:srgbClr val="008764"/>
    <a:srgbClr val="007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Guzdzial" userId="699b08bc-0c1e-4701-9b53-89bf0cd0d4bd" providerId="ADAL" clId="{4D203380-5E71-4CC9-BF8E-297C0F29485C}"/>
    <pc:docChg chg="custSel modSld modMainMaster">
      <pc:chgData name="Karen Guzdzial" userId="699b08bc-0c1e-4701-9b53-89bf0cd0d4bd" providerId="ADAL" clId="{4D203380-5E71-4CC9-BF8E-297C0F29485C}" dt="2024-06-26T13:49:21.845" v="4" actId="1076"/>
      <pc:docMkLst>
        <pc:docMk/>
      </pc:docMkLst>
      <pc:sldChg chg="modSp mod">
        <pc:chgData name="Karen Guzdzial" userId="699b08bc-0c1e-4701-9b53-89bf0cd0d4bd" providerId="ADAL" clId="{4D203380-5E71-4CC9-BF8E-297C0F29485C}" dt="2024-06-26T13:49:21.845" v="4" actId="1076"/>
        <pc:sldMkLst>
          <pc:docMk/>
          <pc:sldMk cId="989131121" sldId="274"/>
        </pc:sldMkLst>
        <pc:spChg chg="mod">
          <ac:chgData name="Karen Guzdzial" userId="699b08bc-0c1e-4701-9b53-89bf0cd0d4bd" providerId="ADAL" clId="{4D203380-5E71-4CC9-BF8E-297C0F29485C}" dt="2024-06-26T13:49:20.148" v="3" actId="1076"/>
          <ac:spMkLst>
            <pc:docMk/>
            <pc:sldMk cId="989131121" sldId="274"/>
            <ac:spMk id="2" creationId="{2A1C8088-72EA-B979-2C1E-9591EA8ED560}"/>
          </ac:spMkLst>
        </pc:spChg>
        <pc:spChg chg="mod">
          <ac:chgData name="Karen Guzdzial" userId="699b08bc-0c1e-4701-9b53-89bf0cd0d4bd" providerId="ADAL" clId="{4D203380-5E71-4CC9-BF8E-297C0F29485C}" dt="2024-06-26T13:49:21.845" v="4" actId="1076"/>
          <ac:spMkLst>
            <pc:docMk/>
            <pc:sldMk cId="989131121" sldId="274"/>
            <ac:spMk id="3" creationId="{3803AF95-A4ED-4591-BC5E-E3D36199B174}"/>
          </ac:spMkLst>
        </pc:spChg>
      </pc:sldChg>
      <pc:sldMasterChg chg="delSp modSp mod modSldLayout">
        <pc:chgData name="Karen Guzdzial" userId="699b08bc-0c1e-4701-9b53-89bf0cd0d4bd" providerId="ADAL" clId="{4D203380-5E71-4CC9-BF8E-297C0F29485C}" dt="2024-06-26T13:49:13.367" v="2" actId="478"/>
        <pc:sldMasterMkLst>
          <pc:docMk/>
          <pc:sldMasterMk cId="478894413" sldId="2147483663"/>
        </pc:sldMasterMkLst>
        <pc:picChg chg="del mod">
          <ac:chgData name="Karen Guzdzial" userId="699b08bc-0c1e-4701-9b53-89bf0cd0d4bd" providerId="ADAL" clId="{4D203380-5E71-4CC9-BF8E-297C0F29485C}" dt="2024-06-26T13:49:13.367" v="2" actId="478"/>
          <ac:picMkLst>
            <pc:docMk/>
            <pc:sldMasterMk cId="478894413" sldId="2147483663"/>
            <ac:picMk id="15" creationId="{32823C6C-73E3-42A3-83A3-6A4C934D2334}"/>
          </ac:picMkLst>
        </pc:picChg>
        <pc:sldLayoutChg chg="delSp mod">
          <pc:chgData name="Karen Guzdzial" userId="699b08bc-0c1e-4701-9b53-89bf0cd0d4bd" providerId="ADAL" clId="{4D203380-5E71-4CC9-BF8E-297C0F29485C}" dt="2024-06-26T13:49:09.140" v="0" actId="478"/>
          <pc:sldLayoutMkLst>
            <pc:docMk/>
            <pc:sldMasterMk cId="478894413" sldId="2147483663"/>
            <pc:sldLayoutMk cId="2625513485" sldId="2147483664"/>
          </pc:sldLayoutMkLst>
          <pc:picChg chg="del">
            <ac:chgData name="Karen Guzdzial" userId="699b08bc-0c1e-4701-9b53-89bf0cd0d4bd" providerId="ADAL" clId="{4D203380-5E71-4CC9-BF8E-297C0F29485C}" dt="2024-06-26T13:49:09.140" v="0" actId="478"/>
            <ac:picMkLst>
              <pc:docMk/>
              <pc:sldMasterMk cId="478894413" sldId="2147483663"/>
              <pc:sldLayoutMk cId="2625513485" sldId="2147483664"/>
              <ac:picMk id="6" creationId="{567FB3A7-0AD3-4819-9FFB-85C98D4281E8}"/>
            </ac:picMkLst>
          </pc:picChg>
        </pc:sldLayoutChg>
      </pc:sldMasterChg>
    </pc:docChg>
  </pc:docChgLst>
</pc:chgInfo>
</file>

<file path=ppt/comments/modernComment_120_EFEEC1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D1DB16B-35B7-4493-A117-A1845EC14EBA}" authorId="{A746830F-C0F0-D620-1482-D810BB72D653}" status="resolved" created="2024-05-03T08:54:20.16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1587602" sldId="288"/>
      <ac:spMk id="10" creationId="{E958C13A-9A24-A723-4BB4-C00E2E21FFD8}"/>
      <ac:txMk cp="244" len="7">
        <ac:context len="270" hash="1879671882"/>
      </ac:txMk>
    </ac:txMkLst>
    <p188:pos x="1781341" y="822227"/>
    <p188:replyLst>
      <p188:reply id="{C6A848E4-7785-4D0A-A99C-FF497F0AB66B}" authorId="{993DA54E-6682-A75C-5823-B6019FB7A49C}" created="2024-05-06T23:21:11.361">
        <p188:txBody>
          <a:bodyPr/>
          <a:lstStyle/>
          <a:p>
            <a:r>
              <a:rPr lang="en-US"/>
              <a:t>Agree - I addressed</a:t>
            </a:r>
          </a:p>
        </p188:txBody>
      </p188:reply>
    </p188:replyLst>
    <p188:txBody>
      <a:bodyPr/>
      <a:lstStyle/>
      <a:p>
        <a:r>
          <a:rPr lang="en-US"/>
          <a:t>Slide 8 refers to luminal B type. I would make it consistent.
My preference would be to change to luminal type on slide 8
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A891C-00A5-4A37-B085-8292CA9E7413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D9E9D-93A9-4E6A-8E42-DC0055A85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21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3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93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24071-FF16-F04C-B2D4-A55BC58F05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6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21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3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DE7A-85D9-41DD-86FC-5A5E00CB0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80" y="1489130"/>
            <a:ext cx="10972800" cy="2223261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MODULE/LECTURE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CC758-05CD-498C-B7EA-1421DD07F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3797535"/>
            <a:ext cx="10972800" cy="94867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5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D9F7408-FA39-411A-B427-9F7A5AE9AC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" y="5142187"/>
            <a:ext cx="10972800" cy="5941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rgbClr val="002557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Speaker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7D14182-7338-E24A-A336-65D15A2657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Erin Frances Cobain, MD, University of Michigan, Ann Arbor, MI</a:t>
            </a:r>
          </a:p>
        </p:txBody>
      </p:sp>
    </p:spTree>
    <p:extLst>
      <p:ext uri="{BB962C8B-B14F-4D97-AF65-F5344CB8AC3E}">
        <p14:creationId xmlns:p14="http://schemas.microsoft.com/office/powerpoint/2010/main" val="26255134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33F7A0-71F0-446B-9DE8-6D75BE64E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C6B39-612B-4E29-BDFC-1129EF94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828799"/>
            <a:ext cx="109728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BC0B0E-85B0-5647-8D1C-9EE40FB0FA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Erin Frances Cobain, MD, University of Michigan, Ann Arbor, MI</a:t>
            </a:r>
          </a:p>
        </p:txBody>
      </p:sp>
    </p:spTree>
    <p:extLst>
      <p:ext uri="{BB962C8B-B14F-4D97-AF65-F5344CB8AC3E}">
        <p14:creationId xmlns:p14="http://schemas.microsoft.com/office/powerpoint/2010/main" val="388873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57A794-B351-4E1D-AC06-88E609E32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512" y="2257671"/>
            <a:ext cx="10972800" cy="1970998"/>
          </a:xfrm>
        </p:spPr>
        <p:txBody>
          <a:bodyPr anchor="ctr" anchorCtr="0">
            <a:normAutofit/>
          </a:bodyPr>
          <a:lstStyle>
            <a:lvl1pPr algn="l">
              <a:defRPr sz="400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CB67DAE-E1EF-8040-9240-16BFD8EDA7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Erin Frances Cobain, MD, University of Michigan, Ann Arbor, MI</a:t>
            </a:r>
          </a:p>
        </p:txBody>
      </p:sp>
    </p:spTree>
    <p:extLst>
      <p:ext uri="{BB962C8B-B14F-4D97-AF65-F5344CB8AC3E}">
        <p14:creationId xmlns:p14="http://schemas.microsoft.com/office/powerpoint/2010/main" val="189104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609FE5-2F18-684C-97F3-2F85F052D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 dirty="0"/>
              <a:t>Erin Frances Cobain, MD, University of Michigan, Ann Arbor, MI</a:t>
            </a:r>
          </a:p>
        </p:txBody>
      </p:sp>
    </p:spTree>
    <p:extLst>
      <p:ext uri="{BB962C8B-B14F-4D97-AF65-F5344CB8AC3E}">
        <p14:creationId xmlns:p14="http://schemas.microsoft.com/office/powerpoint/2010/main" val="393468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44" y="365125"/>
            <a:ext cx="1175901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45" y="1825625"/>
            <a:ext cx="1175901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399" y="6356350"/>
            <a:ext cx="1794617" cy="36512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ED7B9C79-957E-4CB5-8A91-4DC6E525683F}" type="slidenum">
              <a:rPr lang="en-US" smtClean="0"/>
              <a:pPr/>
              <a:t>‹#›</a:t>
            </a:fld>
            <a:r>
              <a:rPr lang="en-US"/>
              <a:t> of </a:t>
            </a:r>
            <a:fld id="{F636E5A5-0798-436A-B2DB-4DB84AE444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631E1CF-52AD-4D11-AEE7-2F73683E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Date: 10/18/2021</a:t>
            </a:r>
          </a:p>
        </p:txBody>
      </p:sp>
    </p:spTree>
    <p:extLst>
      <p:ext uri="{BB962C8B-B14F-4D97-AF65-F5344CB8AC3E}">
        <p14:creationId xmlns:p14="http://schemas.microsoft.com/office/powerpoint/2010/main" val="310945545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E7D2D6-7C48-4E81-B298-73268FCAC58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0080" y="365124"/>
            <a:ext cx="10972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BD162-260B-459B-AFCC-55DA16A1361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40080" y="1825625"/>
            <a:ext cx="109728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08DB3-8625-42CD-B269-7A764B719C7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83564" y="217034"/>
            <a:ext cx="874486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PAGE </a:t>
            </a:r>
            <a:fld id="{BE33F7A0-71F0-446B-9DE8-6D75BE64E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4D898-A908-4F9B-8BFC-D0A350053FE5}"/>
              </a:ext>
            </a:extLst>
          </p:cNvPr>
          <p:cNvSpPr txBox="1"/>
          <p:nvPr userDrawn="1"/>
        </p:nvSpPr>
        <p:spPr>
          <a:xfrm>
            <a:off x="2659934" y="6446454"/>
            <a:ext cx="69654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>
                <a:solidFill>
                  <a:srgbClr val="002557"/>
                </a:solidFill>
              </a:rPr>
              <a:t>PRESENTED BY: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403D3E-1ADA-8C09-102A-9DBCB2D0517B}"/>
              </a:ext>
            </a:extLst>
          </p:cNvPr>
          <p:cNvSpPr txBox="1">
            <a:spLocks/>
          </p:cNvSpPr>
          <p:nvPr userDrawn="1"/>
        </p:nvSpPr>
        <p:spPr>
          <a:xfrm>
            <a:off x="3324404" y="6271847"/>
            <a:ext cx="5852160" cy="28135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8764"/>
              </a:buClr>
              <a:buFontTx/>
              <a:buNone/>
              <a:defRPr lang="en-US" sz="1000" kern="120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Wingdings" panose="05000000000000000000" pitchFamily="2" charset="2"/>
              <a:buChar char="§"/>
              <a:defRPr lang="en-US" sz="900" kern="120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Courier New" panose="02070309020205020404" pitchFamily="49" charset="0"/>
              <a:buChar char="o"/>
              <a:defRPr lang="en-US" sz="900" kern="120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900" kern="120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900" kern="120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Erin Frances Cobain, MD, University of Michigan, Ann Arbor, MI</a:t>
            </a:r>
          </a:p>
        </p:txBody>
      </p:sp>
    </p:spTree>
    <p:extLst>
      <p:ext uri="{BB962C8B-B14F-4D97-AF65-F5344CB8AC3E}">
        <p14:creationId xmlns:p14="http://schemas.microsoft.com/office/powerpoint/2010/main" val="4788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5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rgbClr val="008764"/>
        </a:buClr>
        <a:buFont typeface="Arial" panose="020B0604020202020204" pitchFamily="34" charset="0"/>
        <a:buChar char="•"/>
        <a:defRPr lang="en-US" sz="24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Wingdings" panose="05000000000000000000" pitchFamily="2" charset="2"/>
        <a:buChar char="§"/>
        <a:defRPr lang="en-US" sz="24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Courier New" panose="02070309020205020404" pitchFamily="49" charset="0"/>
        <a:buChar char="o"/>
        <a:defRPr lang="en-US" sz="18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Arial" panose="020B0604020202020204" pitchFamily="34" charset="0"/>
        <a:buChar char="•"/>
        <a:defRPr lang="en-US" sz="18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8764"/>
        </a:buClr>
        <a:buFont typeface="Arial" panose="020B0604020202020204" pitchFamily="34" charset="0"/>
        <a:buChar char="•"/>
        <a:defRPr lang="en-US" sz="1800" kern="1200" dirty="0">
          <a:solidFill>
            <a:srgbClr val="00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8/10/relationships/comments" Target="../comments/modernComment_120_EFEEC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C8088-72EA-B979-2C1E-9591EA8ED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728804"/>
            <a:ext cx="10972800" cy="1223248"/>
          </a:xfrm>
        </p:spPr>
        <p:txBody>
          <a:bodyPr>
            <a:noAutofit/>
          </a:bodyPr>
          <a:lstStyle/>
          <a:p>
            <a:r>
              <a:rPr lang="en-US" sz="3600" dirty="0"/>
              <a:t>Elucidating the immune active state of HR+HER2- MammaPrint High 2 early breast cancer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3AF95-A4ED-4591-BC5E-E3D36199B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2473508"/>
            <a:ext cx="11236104" cy="17443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i="0" dirty="0">
                <a:solidFill>
                  <a:srgbClr val="222222"/>
                </a:solidFill>
                <a:effectLst/>
                <a:latin typeface="+mn-lt"/>
                <a:cs typeface="Arial"/>
              </a:rPr>
              <a:t>Erin Frances </a:t>
            </a:r>
            <a:r>
              <a:rPr lang="en-US" sz="2000" b="1" dirty="0">
                <a:solidFill>
                  <a:srgbClr val="222222"/>
                </a:solidFill>
                <a:latin typeface="+mn-lt"/>
                <a:cs typeface="Arial"/>
              </a:rPr>
              <a:t>Cobain</a:t>
            </a:r>
            <a:r>
              <a:rPr lang="en-US" sz="2000" b="1" baseline="30000" dirty="0">
                <a:solidFill>
                  <a:srgbClr val="222222"/>
                </a:solidFill>
                <a:latin typeface="+mn-lt"/>
                <a:cs typeface="Arial"/>
              </a:rPr>
              <a:t>1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  <a:cs typeface="Arial"/>
              </a:rPr>
              <a:t>, Lajos Pusztai</a:t>
            </a:r>
            <a:r>
              <a:rPr lang="en-US" sz="2000" b="0" i="0" baseline="30000" dirty="0">
                <a:solidFill>
                  <a:srgbClr val="222222"/>
                </a:solidFill>
                <a:effectLst/>
                <a:latin typeface="+mn-lt"/>
                <a:cs typeface="Arial"/>
              </a:rPr>
              <a:t>2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  <a:cs typeface="Arial"/>
              </a:rPr>
              <a:t>, Cathy Lynne Graham</a:t>
            </a:r>
            <a:r>
              <a:rPr lang="en-US" sz="2000" baseline="30000" dirty="0">
                <a:solidFill>
                  <a:srgbClr val="222222"/>
                </a:solidFill>
                <a:latin typeface="+mn-lt"/>
                <a:cs typeface="Arial"/>
              </a:rPr>
              <a:t>3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  <a:cs typeface="Arial"/>
              </a:rPr>
              <a:t>, Pat W. Whitworth</a:t>
            </a:r>
            <a:r>
              <a:rPr lang="en-US" sz="2000" baseline="30000" dirty="0">
                <a:solidFill>
                  <a:srgbClr val="222222"/>
                </a:solidFill>
                <a:latin typeface="+mn-lt"/>
                <a:cs typeface="Arial"/>
              </a:rPr>
              <a:t>4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  <a:cs typeface="Arial"/>
              </a:rPr>
              <a:t>, Peter D. Beitsch</a:t>
            </a:r>
            <a:r>
              <a:rPr lang="en-US" sz="2000" baseline="30000" dirty="0">
                <a:solidFill>
                  <a:srgbClr val="222222"/>
                </a:solidFill>
                <a:latin typeface="+mn-lt"/>
                <a:cs typeface="Arial"/>
              </a:rPr>
              <a:t>5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  <a:cs typeface="Arial"/>
              </a:rPr>
              <a:t>, Cynthia R. C. Osborne</a:t>
            </a:r>
            <a:r>
              <a:rPr lang="en-US" sz="2000" baseline="30000" dirty="0">
                <a:solidFill>
                  <a:srgbClr val="222222"/>
                </a:solidFill>
                <a:latin typeface="+mn-lt"/>
                <a:cs typeface="Arial"/>
              </a:rPr>
              <a:t>6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  <a:cs typeface="Arial"/>
              </a:rPr>
              <a:t>, Rakhshanda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+mn-lt"/>
                <a:cs typeface="Arial"/>
              </a:rPr>
              <a:t>Layeequr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  <a:cs typeface="Arial"/>
              </a:rPr>
              <a:t> Rahman</a:t>
            </a:r>
            <a:r>
              <a:rPr lang="en-US" sz="2000" b="0" i="0" baseline="30000" dirty="0">
                <a:solidFill>
                  <a:srgbClr val="222222"/>
                </a:solidFill>
                <a:effectLst/>
                <a:latin typeface="+mn-lt"/>
                <a:cs typeface="Arial"/>
              </a:rPr>
              <a:t>7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  <a:cs typeface="Arial"/>
              </a:rPr>
              <a:t>, Nathalie M. Johnson</a:t>
            </a:r>
            <a:r>
              <a:rPr lang="en-US" sz="2000" baseline="30000" dirty="0">
                <a:solidFill>
                  <a:srgbClr val="222222"/>
                </a:solidFill>
                <a:latin typeface="+mn-lt"/>
                <a:cs typeface="Arial"/>
              </a:rPr>
              <a:t>8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  <a:cs typeface="Arial"/>
              </a:rPr>
              <a:t>, Adam Brufsky</a:t>
            </a:r>
            <a:r>
              <a:rPr lang="en-US" sz="2000" baseline="30000" dirty="0">
                <a:solidFill>
                  <a:srgbClr val="222222"/>
                </a:solidFill>
                <a:latin typeface="+mn-lt"/>
                <a:cs typeface="Arial"/>
              </a:rPr>
              <a:t>9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  <a:cs typeface="Arial"/>
              </a:rPr>
              <a:t>, Reshma L. Mahtani</a:t>
            </a:r>
            <a:r>
              <a:rPr lang="en-US" sz="2000" baseline="30000" dirty="0">
                <a:solidFill>
                  <a:srgbClr val="222222"/>
                </a:solidFill>
                <a:latin typeface="+mn-lt"/>
                <a:cs typeface="Arial"/>
              </a:rPr>
              <a:t>10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  <a:cs typeface="Arial"/>
              </a:rPr>
              <a:t>, VK Gadi</a:t>
            </a:r>
            <a:r>
              <a:rPr lang="en-US" sz="2000" baseline="30000" dirty="0">
                <a:solidFill>
                  <a:srgbClr val="222222"/>
                </a:solidFill>
                <a:latin typeface="+mn-lt"/>
                <a:cs typeface="Arial"/>
              </a:rPr>
              <a:t>11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  <a:cs typeface="Arial"/>
              </a:rPr>
              <a:t>, Kent Hoskins</a:t>
            </a:r>
            <a:r>
              <a:rPr lang="en-US" sz="2000" baseline="30000" dirty="0">
                <a:solidFill>
                  <a:srgbClr val="222222"/>
                </a:solidFill>
                <a:latin typeface="+mn-lt"/>
                <a:cs typeface="Arial"/>
              </a:rPr>
              <a:t>11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  <a:cs typeface="Arial"/>
              </a:rPr>
              <a:t>, Hannah M. Linden</a:t>
            </a:r>
            <a:r>
              <a:rPr lang="en-US" sz="2000" baseline="30000" dirty="0">
                <a:solidFill>
                  <a:srgbClr val="222222"/>
                </a:solidFill>
                <a:latin typeface="+mn-lt"/>
                <a:cs typeface="Arial"/>
              </a:rPr>
              <a:t>12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  <a:cs typeface="Arial"/>
              </a:rPr>
              <a:t>, Rita A. Mukhtar</a:t>
            </a:r>
            <a:r>
              <a:rPr lang="en-US" sz="2000" baseline="30000" dirty="0">
                <a:solidFill>
                  <a:srgbClr val="222222"/>
                </a:solidFill>
                <a:latin typeface="+mn-lt"/>
                <a:cs typeface="Arial"/>
              </a:rPr>
              <a:t>13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  <a:cs typeface="Arial"/>
              </a:rPr>
              <a:t>, Laura Esserman</a:t>
            </a:r>
            <a:r>
              <a:rPr lang="en-US" sz="2000" baseline="30000" dirty="0">
                <a:solidFill>
                  <a:srgbClr val="222222"/>
                </a:solidFill>
                <a:latin typeface="+mn-lt"/>
                <a:cs typeface="Arial"/>
              </a:rPr>
              <a:t>14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  <a:cs typeface="Arial"/>
              </a:rPr>
              <a:t>, Josien Haan</a:t>
            </a:r>
            <a:r>
              <a:rPr lang="en-US" sz="2000" baseline="30000" dirty="0">
                <a:solidFill>
                  <a:srgbClr val="222222"/>
                </a:solidFill>
                <a:latin typeface="+mn-lt"/>
                <a:cs typeface="Arial"/>
              </a:rPr>
              <a:t>15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  <a:cs typeface="Arial"/>
              </a:rPr>
              <a:t>, Katie Quinn</a:t>
            </a:r>
            <a:r>
              <a:rPr lang="en-US" sz="2000" baseline="30000" dirty="0">
                <a:solidFill>
                  <a:srgbClr val="222222"/>
                </a:solidFill>
                <a:latin typeface="+mn-lt"/>
                <a:cs typeface="Arial"/>
              </a:rPr>
              <a:t>16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  <a:cs typeface="Arial"/>
              </a:rPr>
              <a:t>, Andrea Menicucci</a:t>
            </a:r>
            <a:r>
              <a:rPr lang="en-US" sz="2000" baseline="30000" dirty="0">
                <a:solidFill>
                  <a:srgbClr val="222222"/>
                </a:solidFill>
                <a:latin typeface="+mn-lt"/>
                <a:cs typeface="Arial"/>
              </a:rPr>
              <a:t>16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  <a:cs typeface="Arial"/>
              </a:rPr>
              <a:t>, William Audeh</a:t>
            </a:r>
            <a:r>
              <a:rPr lang="en-US" sz="2000" baseline="30000" dirty="0">
                <a:solidFill>
                  <a:srgbClr val="222222"/>
                </a:solidFill>
                <a:latin typeface="+mn-lt"/>
                <a:cs typeface="Arial"/>
              </a:rPr>
              <a:t>16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  <a:cs typeface="Arial"/>
              </a:rPr>
              <a:t>, Joyce O'Shaughnessy</a:t>
            </a:r>
            <a:r>
              <a:rPr lang="en-US" sz="2000" baseline="30000" dirty="0">
                <a:solidFill>
                  <a:srgbClr val="222222"/>
                </a:solidFill>
                <a:latin typeface="+mn-lt"/>
                <a:cs typeface="Arial"/>
              </a:rPr>
              <a:t>17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  <a:cs typeface="Arial"/>
              </a:rPr>
              <a:t>, </a:t>
            </a:r>
            <a:r>
              <a:rPr lang="en-US" sz="2000" b="1" i="0" dirty="0">
                <a:solidFill>
                  <a:srgbClr val="222222"/>
                </a:solidFill>
                <a:effectLst/>
                <a:latin typeface="+mn-lt"/>
                <a:cs typeface="Arial"/>
              </a:rPr>
              <a:t>FLEX Investigators Group</a:t>
            </a:r>
            <a:endParaRPr lang="en-US" sz="2000" dirty="0">
              <a:latin typeface="+mn-lt"/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1B2E2-1051-2EE0-3DE0-6B5E97A6D4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" y="4739350"/>
            <a:ext cx="10972800" cy="1389846"/>
          </a:xfrm>
        </p:spPr>
        <p:txBody>
          <a:bodyPr/>
          <a:lstStyle/>
          <a:p>
            <a:r>
              <a:rPr lang="en-US" sz="1050" b="0" i="0" baseline="30000" dirty="0">
                <a:solidFill>
                  <a:srgbClr val="222222"/>
                </a:solidFill>
                <a:effectLst/>
                <a:latin typeface="+mn-lt"/>
              </a:rPr>
              <a:t>1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+mn-lt"/>
              </a:rPr>
              <a:t>University of Michigan, Ann Arbor, MI; </a:t>
            </a:r>
            <a:r>
              <a:rPr lang="en-US" sz="1050" baseline="30000" dirty="0">
                <a:solidFill>
                  <a:srgbClr val="222222"/>
                </a:solidFill>
                <a:latin typeface="+mn-lt"/>
              </a:rPr>
              <a:t>2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+mn-lt"/>
              </a:rPr>
              <a:t>Yale Cancer Center, Yale School of Medicine, New Haven, CT; </a:t>
            </a:r>
            <a:r>
              <a:rPr lang="en-US" sz="1050" baseline="30000" dirty="0">
                <a:solidFill>
                  <a:srgbClr val="222222"/>
                </a:solidFill>
                <a:latin typeface="+mn-lt"/>
              </a:rPr>
              <a:t>3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+mn-lt"/>
              </a:rPr>
              <a:t>Emory University School of Medicine, Atlanta, GA; </a:t>
            </a:r>
            <a:r>
              <a:rPr lang="en-US" sz="1050" baseline="30000" dirty="0">
                <a:solidFill>
                  <a:srgbClr val="222222"/>
                </a:solidFill>
                <a:latin typeface="+mn-lt"/>
              </a:rPr>
              <a:t>4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+mn-lt"/>
              </a:rPr>
              <a:t>Nashville Breast Center, Nashville, TN; </a:t>
            </a:r>
            <a:r>
              <a:rPr lang="en-US" sz="1050" baseline="30000" dirty="0">
                <a:solidFill>
                  <a:srgbClr val="222222"/>
                </a:solidFill>
                <a:latin typeface="+mn-lt"/>
              </a:rPr>
              <a:t>5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+mn-lt"/>
              </a:rPr>
              <a:t>Dallas Surgical Group, Dallas, TX; </a:t>
            </a:r>
            <a:r>
              <a:rPr lang="en-US" sz="1050" baseline="30000" dirty="0">
                <a:solidFill>
                  <a:srgbClr val="222222"/>
                </a:solidFill>
                <a:latin typeface="+mn-lt"/>
              </a:rPr>
              <a:t>6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+mn-lt"/>
              </a:rPr>
              <a:t>Texas Oncology-Baylor Charles A. Sammons Cancer Center, The US Oncology Network, Dallas, TX; </a:t>
            </a:r>
            <a:r>
              <a:rPr lang="en-US" sz="1050" baseline="30000" dirty="0">
                <a:solidFill>
                  <a:srgbClr val="222222"/>
                </a:solidFill>
                <a:latin typeface="+mn-lt"/>
              </a:rPr>
              <a:t>7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+mn-lt"/>
              </a:rPr>
              <a:t>Texas Tech University Health Sciences Center School of Medicine, Lubbock, TX; </a:t>
            </a:r>
            <a:r>
              <a:rPr lang="en-US" sz="1050" baseline="30000" dirty="0">
                <a:solidFill>
                  <a:srgbClr val="222222"/>
                </a:solidFill>
                <a:latin typeface="+mn-lt"/>
              </a:rPr>
              <a:t>8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+mn-lt"/>
              </a:rPr>
              <a:t>Legacy Health System, Portland, OR; </a:t>
            </a:r>
            <a:r>
              <a:rPr lang="en-US" sz="1050" baseline="30000" dirty="0">
                <a:solidFill>
                  <a:srgbClr val="222222"/>
                </a:solidFill>
                <a:latin typeface="+mn-lt"/>
              </a:rPr>
              <a:t>9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+mn-lt"/>
              </a:rPr>
              <a:t>University of Pittsburgh, Pittsburgh, PA; </a:t>
            </a:r>
            <a:r>
              <a:rPr lang="en-US" sz="1050" baseline="30000" dirty="0">
                <a:solidFill>
                  <a:srgbClr val="222222"/>
                </a:solidFill>
                <a:latin typeface="+mn-lt"/>
              </a:rPr>
              <a:t>10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+mn-lt"/>
              </a:rPr>
              <a:t>Miami Cancer Institute, Baptist Health South Florida, Miami, FL; </a:t>
            </a:r>
            <a:r>
              <a:rPr lang="en-US" sz="1050" baseline="30000" dirty="0">
                <a:solidFill>
                  <a:srgbClr val="222222"/>
                </a:solidFill>
                <a:latin typeface="+mn-lt"/>
              </a:rPr>
              <a:t>11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+mn-lt"/>
              </a:rPr>
              <a:t>University of Illinois Chicago, Chicago, IL; </a:t>
            </a:r>
            <a:r>
              <a:rPr lang="en-US" sz="1050" b="0" i="0" baseline="30000" dirty="0">
                <a:solidFill>
                  <a:srgbClr val="222222"/>
                </a:solidFill>
                <a:effectLst/>
                <a:latin typeface="+mn-lt"/>
              </a:rPr>
              <a:t>12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+mn-lt"/>
              </a:rPr>
              <a:t>University of Washington, Fred Hutchison Cancer Research Center, Seattle, WA; </a:t>
            </a:r>
            <a:r>
              <a:rPr lang="en-US" sz="1050" b="0" i="0" baseline="30000" dirty="0">
                <a:solidFill>
                  <a:srgbClr val="222222"/>
                </a:solidFill>
                <a:effectLst/>
                <a:latin typeface="+mn-lt"/>
              </a:rPr>
              <a:t>13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+mn-lt"/>
              </a:rPr>
              <a:t>University of California, San Francisco, San Francisco, CA; </a:t>
            </a:r>
            <a:r>
              <a:rPr lang="en-US" sz="1050" b="0" i="0" baseline="30000" dirty="0">
                <a:solidFill>
                  <a:srgbClr val="222222"/>
                </a:solidFill>
                <a:effectLst/>
                <a:latin typeface="+mn-lt"/>
              </a:rPr>
              <a:t>14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+mn-lt"/>
              </a:rPr>
              <a:t>Department of Surgery, University of California, San Francisco, San Francisco, CA; </a:t>
            </a:r>
            <a:r>
              <a:rPr lang="en-US" sz="1050" b="0" i="0" baseline="30000" dirty="0">
                <a:solidFill>
                  <a:srgbClr val="222222"/>
                </a:solidFill>
                <a:effectLst/>
                <a:latin typeface="+mn-lt"/>
              </a:rPr>
              <a:t>15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+mn-lt"/>
              </a:rPr>
              <a:t>Agendia, Amsterdam, Netherlands; </a:t>
            </a:r>
            <a:r>
              <a:rPr lang="en-US" sz="1050" b="0" i="0" baseline="30000" dirty="0">
                <a:solidFill>
                  <a:srgbClr val="222222"/>
                </a:solidFill>
                <a:effectLst/>
                <a:latin typeface="+mn-lt"/>
              </a:rPr>
              <a:t>16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+mn-lt"/>
              </a:rPr>
              <a:t>Medical Affairs, Agendia Inc., Irvine, CA; </a:t>
            </a:r>
            <a:r>
              <a:rPr lang="en-US" sz="1050" b="0" i="0" baseline="30000" dirty="0">
                <a:solidFill>
                  <a:srgbClr val="222222"/>
                </a:solidFill>
                <a:effectLst/>
                <a:latin typeface="+mn-lt"/>
              </a:rPr>
              <a:t>17</a:t>
            </a:r>
            <a:r>
              <a:rPr lang="en-US" sz="1050" b="0" i="0" dirty="0">
                <a:solidFill>
                  <a:srgbClr val="222222"/>
                </a:solidFill>
                <a:effectLst/>
                <a:latin typeface="+mn-lt"/>
              </a:rPr>
              <a:t>Baylor University Medical Center, Texas Oncology, The US Oncology Network, Dallas, TX</a:t>
            </a:r>
            <a:endParaRPr lang="en-US" sz="105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595B0-1301-92F1-0486-2E4E053869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32051" y="6271847"/>
            <a:ext cx="5852160" cy="28135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31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C78F4-21B2-0AD3-A027-2C20964D1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57" y="217034"/>
            <a:ext cx="4431650" cy="1371600"/>
          </a:xfrm>
        </p:spPr>
        <p:txBody>
          <a:bodyPr/>
          <a:lstStyle/>
          <a:p>
            <a:pPr algn="ctr"/>
            <a:r>
              <a:rPr lang="en-US" dirty="0"/>
              <a:t>Clinical</a:t>
            </a:r>
            <a:br>
              <a:rPr lang="en-US" dirty="0"/>
            </a:br>
            <a:r>
              <a:rPr lang="en-US" dirty="0"/>
              <a:t>Characteristics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C571E5-0A03-6BB2-6A50-605E2A3FA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D8E39-25E5-8703-5C16-D5D1015D8B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EDC6A5B-D9EB-09F3-6F38-5EA894751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975928"/>
              </p:ext>
            </p:extLst>
          </p:nvPr>
        </p:nvGraphicFramePr>
        <p:xfrm>
          <a:off x="5896935" y="106326"/>
          <a:ext cx="6061115" cy="610388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319775">
                  <a:extLst>
                    <a:ext uri="{9D8B030D-6E8A-4147-A177-3AD203B41FA5}">
                      <a16:colId xmlns:a16="http://schemas.microsoft.com/office/drawing/2014/main" val="3069837708"/>
                    </a:ext>
                  </a:extLst>
                </a:gridCol>
                <a:gridCol w="1223971">
                  <a:extLst>
                    <a:ext uri="{9D8B030D-6E8A-4147-A177-3AD203B41FA5}">
                      <a16:colId xmlns:a16="http://schemas.microsoft.com/office/drawing/2014/main" val="3166783655"/>
                    </a:ext>
                  </a:extLst>
                </a:gridCol>
                <a:gridCol w="1472267">
                  <a:extLst>
                    <a:ext uri="{9D8B030D-6E8A-4147-A177-3AD203B41FA5}">
                      <a16:colId xmlns:a16="http://schemas.microsoft.com/office/drawing/2014/main" val="1889725933"/>
                    </a:ext>
                  </a:extLst>
                </a:gridCol>
                <a:gridCol w="1045102">
                  <a:extLst>
                    <a:ext uri="{9D8B030D-6E8A-4147-A177-3AD203B41FA5}">
                      <a16:colId xmlns:a16="http://schemas.microsoft.com/office/drawing/2014/main" val="2844595758"/>
                    </a:ext>
                  </a:extLst>
                </a:gridCol>
              </a:tblGrid>
              <a:tr h="382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kern="10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Characteristic, n (%)*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*unknown excluded</a:t>
                      </a: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MP High1</a:t>
                      </a:r>
                    </a:p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(n=2292)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MP High2</a:t>
                      </a:r>
                    </a:p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(n=624)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2060"/>
                          </a:solidFill>
                          <a:effectLst/>
                        </a:rPr>
                        <a:t>P-value</a:t>
                      </a:r>
                      <a:endParaRPr lang="en-US" sz="1200" kern="10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308266"/>
                  </a:ext>
                </a:extLst>
              </a:tr>
              <a:tr h="1839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2060"/>
                          </a:solidFill>
                          <a:effectLst/>
                        </a:rPr>
                        <a:t>Age </a:t>
                      </a:r>
                      <a:endParaRPr lang="en-US" sz="1200" b="1" kern="10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055162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4572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50 yrs</a:t>
                      </a: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537 (23.6%)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198 (31.9%)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&lt;0.001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49344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4572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2060"/>
                          </a:solidFill>
                          <a:effectLst/>
                        </a:rPr>
                        <a:t>&gt; 50 yrs</a:t>
                      </a:r>
                      <a:endParaRPr lang="en-US" sz="1200" b="1" kern="10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1739 (76.4%)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423 (68.1%)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0.131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327320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2060"/>
                          </a:solidFill>
                          <a:effectLst/>
                        </a:rPr>
                        <a:t>Menopausal Status</a:t>
                      </a:r>
                      <a:endParaRPr lang="en-US" sz="1200" b="1" kern="10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546739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4572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Pre-/Peri-</a:t>
                      </a:r>
                      <a:endParaRPr lang="en-US" sz="1200" b="1" kern="10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475 (22.0%)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170 (29.2%)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&lt;0.001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175650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4572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2060"/>
                          </a:solidFill>
                          <a:effectLst/>
                        </a:rPr>
                        <a:t>Post-</a:t>
                      </a:r>
                      <a:endParaRPr lang="en-US" sz="1200" b="1" kern="10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1689 (78.1%)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412 (70.8%)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398123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2060"/>
                          </a:solidFill>
                          <a:effectLst/>
                        </a:rPr>
                        <a:t>Race</a:t>
                      </a:r>
                      <a:endParaRPr lang="en-US" sz="1200" b="1" kern="10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34588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45720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2060"/>
                          </a:solidFill>
                          <a:effectLst/>
                        </a:rPr>
                        <a:t>White</a:t>
                      </a:r>
                      <a:endParaRPr lang="en-US" sz="1200" b="1" kern="10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1778 (82.4%)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404 (69.9%)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&lt;0.001</a:t>
                      </a: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197976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4619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2060"/>
                          </a:solidFill>
                          <a:effectLst/>
                        </a:rPr>
                        <a:t>Black</a:t>
                      </a:r>
                      <a:endParaRPr lang="en-US" sz="1200" b="1" kern="10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229 (10.6%)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112 (19.4%)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kern="1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194640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4619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2060"/>
                          </a:solidFill>
                          <a:effectLst/>
                        </a:rPr>
                        <a:t>Latin American</a:t>
                      </a: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72 (3.3%)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34 (5.9%)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kern="1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352222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4619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2060"/>
                          </a:solidFill>
                          <a:effectLst/>
                        </a:rPr>
                        <a:t>AAPI</a:t>
                      </a:r>
                      <a:endParaRPr lang="en-US" sz="1200" b="1" kern="10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67 (3.1%)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25 (4.3%)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0.587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106020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4619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2060"/>
                          </a:solidFill>
                          <a:effectLst/>
                        </a:rPr>
                        <a:t>Other</a:t>
                      </a:r>
                      <a:endParaRPr lang="en-US" sz="1200" b="1" kern="10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12 (0.6%)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 (0.5%)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kern="1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280700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Stage</a:t>
                      </a: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189278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4619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T1</a:t>
                      </a: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943 (62.3%)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199 (45.2%)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&lt;0.001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498548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4619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T2</a:t>
                      </a: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493 (32.6%)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199 (45.2%)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298148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4619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T3</a:t>
                      </a: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55 (3.6%)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27 (6.1%)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4713464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4619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T4</a:t>
                      </a: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22 (1.5%)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15 (3.4%)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502935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Stage</a:t>
                      </a: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071621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4619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Node Negative</a:t>
                      </a: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1156 (80.4%)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313 (74.2%)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0.021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664474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4619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Node Positive</a:t>
                      </a: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282 (19.6%)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109 (25.8%)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8023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</a:t>
                      </a: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073201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4619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G1</a:t>
                      </a: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361 (16.4%)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10 (1.6%)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&lt;0.001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97310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4619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</a:t>
                      </a: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1346 (61.1%)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163 (26.7%)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475950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4619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G3</a:t>
                      </a: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495 (22.5%)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437 (71.6%)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546430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ER% Staining</a:t>
                      </a: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917873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4619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1-10%</a:t>
                      </a: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25 (1.1%)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95 (16.8%)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&lt;0.001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736920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461963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&gt;10%</a:t>
                      </a: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2213 (98.9%)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470 (83.2%)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300" b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956943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 Molecular Subtype</a:t>
                      </a: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306869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Luminal B</a:t>
                      </a: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2269 (99.0%)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348 (55.8%)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&lt;0.001</a:t>
                      </a: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057648"/>
                  </a:ext>
                </a:extLst>
              </a:tr>
              <a:tr h="1909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Basal</a:t>
                      </a: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 (1.0%)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276 (44.2%)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300" kern="1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5077" marR="450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8024"/>
                  </a:ext>
                </a:extLst>
              </a:tr>
            </a:tbl>
          </a:graphicData>
        </a:graphic>
      </p:graphicFrame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4E07ED4-CC88-4634-F46E-87D654E7251D}"/>
              </a:ext>
            </a:extLst>
          </p:cNvPr>
          <p:cNvSpPr txBox="1">
            <a:spLocks/>
          </p:cNvSpPr>
          <p:nvPr/>
        </p:nvSpPr>
        <p:spPr>
          <a:xfrm>
            <a:off x="247368" y="1722363"/>
            <a:ext cx="5005116" cy="448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79% of tumors were MP High 1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21% of tumors were MP High 2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Patients with MP High 2 tumors more likely to be younger compared to High 1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MP High 2 more likely to be grade 3</a:t>
            </a:r>
          </a:p>
          <a:p>
            <a:pPr marL="6286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30% of MP High 2 were Grade 1-2</a:t>
            </a:r>
          </a:p>
          <a:p>
            <a:pPr marL="6286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53% of all Grade 3 were MP High 1</a:t>
            </a:r>
          </a:p>
          <a:p>
            <a:pPr marL="285750" indent="-285750">
              <a:spcBef>
                <a:spcPts val="1200"/>
              </a:spcBef>
            </a:pPr>
            <a:r>
              <a:rPr lang="en-US" sz="1800" dirty="0"/>
              <a:t>MP High 2 tumors more likely to have low ER staining</a:t>
            </a:r>
          </a:p>
          <a:p>
            <a:pPr marL="628650" lvl="1" indent="-285750">
              <a:spcBef>
                <a:spcPts val="1200"/>
              </a:spcBef>
            </a:pPr>
            <a:r>
              <a:rPr lang="en-US" sz="1800" dirty="0"/>
              <a:t>83% of High 2 tumors had ER% &gt;10%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06A679-7733-28C2-90BB-831C14AFD0FC}"/>
              </a:ext>
            </a:extLst>
          </p:cNvPr>
          <p:cNvSpPr/>
          <p:nvPr/>
        </p:nvSpPr>
        <p:spPr>
          <a:xfrm>
            <a:off x="5896935" y="4876800"/>
            <a:ext cx="5046365" cy="1945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F4DE54-6A00-18E6-DC75-9A84881D0D45}"/>
              </a:ext>
            </a:extLst>
          </p:cNvPr>
          <p:cNvSpPr/>
          <p:nvPr/>
        </p:nvSpPr>
        <p:spPr>
          <a:xfrm>
            <a:off x="5896933" y="662045"/>
            <a:ext cx="5046367" cy="1945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9E94DE-A54E-9F6D-96C4-A4D6A64947CF}"/>
              </a:ext>
            </a:extLst>
          </p:cNvPr>
          <p:cNvSpPr/>
          <p:nvPr/>
        </p:nvSpPr>
        <p:spPr>
          <a:xfrm>
            <a:off x="5896936" y="5446230"/>
            <a:ext cx="5046368" cy="1945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8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C9A2-9011-194E-6F04-0DBF866D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50" y="120785"/>
            <a:ext cx="11774871" cy="6367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MammaPrint High 2 tumors have increased innate immunity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CC7316-4958-B431-2AC8-9A1D49A1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6" descr="A group of colorful squares&#10;&#10;Description automatically generated with medium confidence">
            <a:extLst>
              <a:ext uri="{FF2B5EF4-FFF2-40B4-BE49-F238E27FC236}">
                <a16:creationId xmlns:a16="http://schemas.microsoft.com/office/drawing/2014/main" id="{0D629005-7233-A0F2-3A0D-F3E964ECD6B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2" t="49670"/>
          <a:stretch/>
        </p:blipFill>
        <p:spPr>
          <a:xfrm>
            <a:off x="9602387" y="3457254"/>
            <a:ext cx="2202230" cy="25291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A24B8-B900-7882-C5AD-5027883089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6" descr="A group of colorful squares&#10;&#10;Description automatically generated with medium confidence">
            <a:extLst>
              <a:ext uri="{FF2B5EF4-FFF2-40B4-BE49-F238E27FC236}">
                <a16:creationId xmlns:a16="http://schemas.microsoft.com/office/drawing/2014/main" id="{942057B2-7E13-6490-8705-81C4D3989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2" b="52869"/>
          <a:stretch/>
        </p:blipFill>
        <p:spPr>
          <a:xfrm>
            <a:off x="4535499" y="978015"/>
            <a:ext cx="2202229" cy="2368399"/>
          </a:xfrm>
          <a:prstGeom prst="rect">
            <a:avLst/>
          </a:prstGeom>
        </p:spPr>
      </p:pic>
      <p:pic>
        <p:nvPicPr>
          <p:cNvPr id="9" name="Content Placeholder 6" descr="A group of colorful squares&#10;&#10;Description automatically generated with medium confidence">
            <a:extLst>
              <a:ext uri="{FF2B5EF4-FFF2-40B4-BE49-F238E27FC236}">
                <a16:creationId xmlns:a16="http://schemas.microsoft.com/office/drawing/2014/main" id="{8816743A-579B-91A6-BED6-0A268391F4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2" r="32506" b="52869"/>
          <a:stretch/>
        </p:blipFill>
        <p:spPr>
          <a:xfrm>
            <a:off x="7023117" y="1013322"/>
            <a:ext cx="2323859" cy="2368399"/>
          </a:xfrm>
          <a:prstGeom prst="rect">
            <a:avLst/>
          </a:prstGeom>
        </p:spPr>
      </p:pic>
      <p:pic>
        <p:nvPicPr>
          <p:cNvPr id="10" name="Content Placeholder 6" descr="A group of colorful squares&#10;&#10;Description automatically generated with medium confidence">
            <a:extLst>
              <a:ext uri="{FF2B5EF4-FFF2-40B4-BE49-F238E27FC236}">
                <a16:creationId xmlns:a16="http://schemas.microsoft.com/office/drawing/2014/main" id="{53A93D19-49F7-1339-034E-D0CDFA5E8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2" t="49670" r="32506"/>
          <a:stretch/>
        </p:blipFill>
        <p:spPr>
          <a:xfrm>
            <a:off x="6947159" y="3553714"/>
            <a:ext cx="2471949" cy="2690362"/>
          </a:xfrm>
          <a:prstGeom prst="rect">
            <a:avLst/>
          </a:prstGeom>
        </p:spPr>
      </p:pic>
      <p:pic>
        <p:nvPicPr>
          <p:cNvPr id="11" name="Content Placeholder 6" descr="A group of colorful squares&#10;&#10;Description automatically generated with medium confidence">
            <a:extLst>
              <a:ext uri="{FF2B5EF4-FFF2-40B4-BE49-F238E27FC236}">
                <a16:creationId xmlns:a16="http://schemas.microsoft.com/office/drawing/2014/main" id="{AD2C3309-7867-EE86-E8C8-8216D9655F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45" r="69080" b="2540"/>
          <a:stretch/>
        </p:blipFill>
        <p:spPr>
          <a:xfrm>
            <a:off x="4509349" y="3574211"/>
            <a:ext cx="2254531" cy="2529188"/>
          </a:xfrm>
          <a:prstGeom prst="rect">
            <a:avLst/>
          </a:prstGeom>
        </p:spPr>
      </p:pic>
      <p:pic>
        <p:nvPicPr>
          <p:cNvPr id="12" name="Content Placeholder 6" descr="A group of colorful squares&#10;&#10;Description automatically generated with medium confidence">
            <a:extLst>
              <a:ext uri="{FF2B5EF4-FFF2-40B4-BE49-F238E27FC236}">
                <a16:creationId xmlns:a16="http://schemas.microsoft.com/office/drawing/2014/main" id="{7C6535F0-9772-14CF-F955-CEC21ABE3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3" t="-594" r="-691" b="53280"/>
          <a:stretch/>
        </p:blipFill>
        <p:spPr>
          <a:xfrm>
            <a:off x="9613020" y="925956"/>
            <a:ext cx="2202230" cy="2377669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D5567E8-E319-1912-3E84-5D3EB3039B1B}"/>
              </a:ext>
            </a:extLst>
          </p:cNvPr>
          <p:cNvSpPr txBox="1">
            <a:spLocks/>
          </p:cNvSpPr>
          <p:nvPr/>
        </p:nvSpPr>
        <p:spPr>
          <a:xfrm>
            <a:off x="142359" y="1478237"/>
            <a:ext cx="4146507" cy="448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MP High 2 tumors had significantly higher abundance of antigen presenting cells (APCs) compared to MP High 1 tumors:</a:t>
            </a:r>
          </a:p>
          <a:p>
            <a:pPr marL="6286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M1 macrophages</a:t>
            </a:r>
          </a:p>
          <a:p>
            <a:pPr marL="6286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Activated Dendritic Cells</a:t>
            </a:r>
          </a:p>
          <a:p>
            <a:pPr marL="285750" indent="-285750">
              <a:spcBef>
                <a:spcPts val="1200"/>
              </a:spcBef>
            </a:pPr>
            <a:r>
              <a:rPr lang="en-US" sz="1800" dirty="0"/>
              <a:t>Compared to MP High 1, MP High 2 tumors had:</a:t>
            </a:r>
          </a:p>
          <a:p>
            <a:pPr marL="628650" lvl="1" indent="-285750">
              <a:spcBef>
                <a:spcPts val="1200"/>
              </a:spcBef>
            </a:pPr>
            <a:r>
              <a:rPr lang="en-US" sz="1800" dirty="0"/>
              <a:t>Higher abundance of NK cells </a:t>
            </a:r>
          </a:p>
          <a:p>
            <a:pPr marL="628650" lvl="1" indent="-285750">
              <a:spcBef>
                <a:spcPts val="1200"/>
              </a:spcBef>
            </a:pPr>
            <a:r>
              <a:rPr lang="en-US" sz="1800" dirty="0"/>
              <a:t>Significantly lower abundance of neutrophils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33536-A75A-1F37-4CF7-8B4063DD1557}"/>
              </a:ext>
            </a:extLst>
          </p:cNvPr>
          <p:cNvSpPr txBox="1"/>
          <p:nvPr/>
        </p:nvSpPr>
        <p:spPr>
          <a:xfrm>
            <a:off x="4497305" y="5976441"/>
            <a:ext cx="11207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****p&lt;0.0001</a:t>
            </a:r>
          </a:p>
        </p:txBody>
      </p:sp>
    </p:spTree>
    <p:extLst>
      <p:ext uri="{BB962C8B-B14F-4D97-AF65-F5344CB8AC3E}">
        <p14:creationId xmlns:p14="http://schemas.microsoft.com/office/powerpoint/2010/main" val="17098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C9A2-9011-194E-6F04-0DBF866D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4875"/>
            <a:ext cx="12248706" cy="113406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Upregulation of antigen presentation and processing in </a:t>
            </a:r>
            <a:br>
              <a:rPr lang="en-US" sz="3200" dirty="0"/>
            </a:br>
            <a:r>
              <a:rPr lang="en-US" sz="3200" dirty="0"/>
              <a:t>MammaPrint High 2 vs High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CC7316-4958-B431-2AC8-9A1D49A1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 descr="A computer screen shot of a diagram&#10;&#10;Description automatically generated">
            <a:extLst>
              <a:ext uri="{FF2B5EF4-FFF2-40B4-BE49-F238E27FC236}">
                <a16:creationId xmlns:a16="http://schemas.microsoft.com/office/drawing/2014/main" id="{60902EF1-2C56-F7E3-8BB8-246DE261CF6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9332" r="1383" b="4838"/>
          <a:stretch/>
        </p:blipFill>
        <p:spPr>
          <a:xfrm>
            <a:off x="4114800" y="1121721"/>
            <a:ext cx="7637523" cy="5126158"/>
          </a:xfrm>
          <a:ln w="19050">
            <a:solidFill>
              <a:srgbClr val="002557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A24B8-B900-7882-C5AD-5027883089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6" descr="A computer screen shot of a diagram&#10;&#10;Description automatically generated">
            <a:extLst>
              <a:ext uri="{FF2B5EF4-FFF2-40B4-BE49-F238E27FC236}">
                <a16:creationId xmlns:a16="http://schemas.microsoft.com/office/drawing/2014/main" id="{7C85D801-048E-3E39-7B8A-44C7E5553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1" t="1171" r="340" b="90635"/>
          <a:stretch/>
        </p:blipFill>
        <p:spPr>
          <a:xfrm>
            <a:off x="9460403" y="5618030"/>
            <a:ext cx="2060404" cy="427889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622EF68-7E0D-5187-B074-730393EEEF81}"/>
              </a:ext>
            </a:extLst>
          </p:cNvPr>
          <p:cNvSpPr txBox="1">
            <a:spLocks/>
          </p:cNvSpPr>
          <p:nvPr/>
        </p:nvSpPr>
        <p:spPr>
          <a:xfrm>
            <a:off x="142360" y="1478237"/>
            <a:ext cx="3876748" cy="448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KEGG Pathway: Antigen Presentation and Processing.</a:t>
            </a:r>
          </a:p>
          <a:p>
            <a:pPr marL="285750" indent="-285750">
              <a:spcBef>
                <a:spcPts val="1200"/>
              </a:spcBef>
            </a:pPr>
            <a:r>
              <a:rPr lang="en-US" dirty="0"/>
              <a:t>Genes involved in MHC I pathway and MHC II pathway were upregulated (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)  in MP High 2 tumors compared to MP High 1 tumors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5A9430-DE9D-101B-B374-CD06A91FB923}"/>
              </a:ext>
            </a:extLst>
          </p:cNvPr>
          <p:cNvSpPr/>
          <p:nvPr/>
        </p:nvSpPr>
        <p:spPr>
          <a:xfrm>
            <a:off x="4295553" y="1158942"/>
            <a:ext cx="857694" cy="237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06F149-9072-466F-8945-A18C2D2B0C9B}"/>
              </a:ext>
            </a:extLst>
          </p:cNvPr>
          <p:cNvSpPr txBox="1"/>
          <p:nvPr/>
        </p:nvSpPr>
        <p:spPr>
          <a:xfrm>
            <a:off x="4114800" y="1121721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MHC I </a:t>
            </a:r>
          </a:p>
          <a:p>
            <a:r>
              <a:rPr lang="en-US" b="1" dirty="0"/>
              <a:t>Pathway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B41100-A336-5DB1-669E-5A5B99349592}"/>
              </a:ext>
            </a:extLst>
          </p:cNvPr>
          <p:cNvSpPr/>
          <p:nvPr/>
        </p:nvSpPr>
        <p:spPr>
          <a:xfrm>
            <a:off x="4295553" y="3347209"/>
            <a:ext cx="857694" cy="237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A6280A-407B-313B-AB07-F0F9F4BAFB21}"/>
              </a:ext>
            </a:extLst>
          </p:cNvPr>
          <p:cNvSpPr txBox="1"/>
          <p:nvPr/>
        </p:nvSpPr>
        <p:spPr>
          <a:xfrm>
            <a:off x="4114800" y="4443618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MHC II </a:t>
            </a:r>
          </a:p>
          <a:p>
            <a:r>
              <a:rPr lang="en-US" b="1" dirty="0"/>
              <a:t>Pathway</a:t>
            </a:r>
          </a:p>
        </p:txBody>
      </p:sp>
    </p:spTree>
    <p:extLst>
      <p:ext uri="{BB962C8B-B14F-4D97-AF65-F5344CB8AC3E}">
        <p14:creationId xmlns:p14="http://schemas.microsoft.com/office/powerpoint/2010/main" val="2795124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C9A2-9011-194E-6F04-0DBF866D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50" y="217034"/>
            <a:ext cx="11834003" cy="636723"/>
          </a:xfrm>
        </p:spPr>
        <p:txBody>
          <a:bodyPr>
            <a:normAutofit/>
          </a:bodyPr>
          <a:lstStyle/>
          <a:p>
            <a:pPr algn="ctr"/>
            <a:r>
              <a:rPr lang="en-US" sz="3300"/>
              <a:t>Upregulation of PD-1 and PD-L1 expression in MP High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CC7316-4958-B431-2AC8-9A1D49A1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A24B8-B900-7882-C5AD-5027883089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 descr="A screenshot of a video game&#10;&#10;Description automatically generated">
            <a:extLst>
              <a:ext uri="{FF2B5EF4-FFF2-40B4-BE49-F238E27FC236}">
                <a16:creationId xmlns:a16="http://schemas.microsoft.com/office/drawing/2014/main" id="{F8751DC2-4BA8-AC96-7974-1D73FC892AA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4"/>
          <a:stretch/>
        </p:blipFill>
        <p:spPr>
          <a:xfrm>
            <a:off x="1732858" y="944640"/>
            <a:ext cx="7955150" cy="432542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811AF-F39B-B1FE-E247-0A77F32469C1}"/>
              </a:ext>
            </a:extLst>
          </p:cNvPr>
          <p:cNvSpPr txBox="1">
            <a:spLocks/>
          </p:cNvSpPr>
          <p:nvPr/>
        </p:nvSpPr>
        <p:spPr>
          <a:xfrm>
            <a:off x="455595" y="5665130"/>
            <a:ext cx="10972800" cy="6367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100" dirty="0">
                <a:latin typeface="+mn-lt"/>
                <a:ea typeface="Calibri" panose="020F0502020204030204" pitchFamily="34" charset="0"/>
              </a:rPr>
              <a:t>MP High 2 tumors had significantly higher expression of </a:t>
            </a:r>
            <a:r>
              <a:rPr lang="en-US" i="1" kern="100" dirty="0">
                <a:latin typeface="+mn-lt"/>
                <a:ea typeface="Calibri" panose="020F0502020204030204" pitchFamily="34" charset="0"/>
              </a:rPr>
              <a:t>PD1</a:t>
            </a:r>
            <a:r>
              <a:rPr lang="en-US" kern="100" dirty="0">
                <a:latin typeface="+mn-lt"/>
                <a:ea typeface="Calibri" panose="020F0502020204030204" pitchFamily="34" charset="0"/>
              </a:rPr>
              <a:t> and </a:t>
            </a:r>
            <a:r>
              <a:rPr lang="en-US" i="1" kern="100" dirty="0">
                <a:latin typeface="+mn-lt"/>
                <a:ea typeface="Calibri" panose="020F0502020204030204" pitchFamily="34" charset="0"/>
              </a:rPr>
              <a:t>PD-L1</a:t>
            </a:r>
            <a:r>
              <a:rPr lang="en-US" kern="100" dirty="0">
                <a:latin typeface="+mn-lt"/>
                <a:ea typeface="Calibri" panose="020F0502020204030204" pitchFamily="34" charset="0"/>
              </a:rPr>
              <a:t> compared to MP High 1 tumors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0A4F1-C7DA-409F-9513-4CA03CF53B77}"/>
              </a:ext>
            </a:extLst>
          </p:cNvPr>
          <p:cNvSpPr txBox="1"/>
          <p:nvPr/>
        </p:nvSpPr>
        <p:spPr>
          <a:xfrm>
            <a:off x="2407024" y="5270061"/>
            <a:ext cx="112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****p&lt;0.0001</a:t>
            </a:r>
          </a:p>
        </p:txBody>
      </p:sp>
    </p:spTree>
    <p:extLst>
      <p:ext uri="{BB962C8B-B14F-4D97-AF65-F5344CB8AC3E}">
        <p14:creationId xmlns:p14="http://schemas.microsoft.com/office/powerpoint/2010/main" val="333920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C9A2-9011-194E-6F04-0DBF866D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50" y="73199"/>
            <a:ext cx="11834003" cy="5763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MammaPrint High 2 tumors have increased adaptive immunity</a:t>
            </a:r>
            <a:endParaRPr lang="en-US" sz="33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CC7316-4958-B431-2AC8-9A1D49A1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A24B8-B900-7882-C5AD-5027883089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A group of colorful rectangles&#10;&#10;Description automatically generated">
            <a:extLst>
              <a:ext uri="{FF2B5EF4-FFF2-40B4-BE49-F238E27FC236}">
                <a16:creationId xmlns:a16="http://schemas.microsoft.com/office/drawing/2014/main" id="{C44E9027-8061-E42C-4BC6-B0360CF1BB1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67" b="51950"/>
          <a:stretch/>
        </p:blipFill>
        <p:spPr>
          <a:xfrm>
            <a:off x="4055673" y="1019929"/>
            <a:ext cx="3965818" cy="2237307"/>
          </a:xfr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958C13A-9A24-A723-4BB4-C00E2E21FFD8}"/>
              </a:ext>
            </a:extLst>
          </p:cNvPr>
          <p:cNvSpPr txBox="1">
            <a:spLocks/>
          </p:cNvSpPr>
          <p:nvPr/>
        </p:nvSpPr>
        <p:spPr>
          <a:xfrm>
            <a:off x="110838" y="1061051"/>
            <a:ext cx="3891669" cy="4521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Compared to MP High 1, MP High 2 tumors had significantly higher frequency of:</a:t>
            </a:r>
          </a:p>
          <a:p>
            <a:pPr marL="6286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CD4+ T and Memory cells</a:t>
            </a:r>
          </a:p>
          <a:p>
            <a:pPr marL="6286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CD8+ T and Memory cells </a:t>
            </a:r>
          </a:p>
          <a:p>
            <a:pPr marL="6286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B cells, memory B cells and antibody producing plasma cells  </a:t>
            </a:r>
          </a:p>
          <a:p>
            <a:pPr marL="285750" indent="-285750">
              <a:spcBef>
                <a:spcPts val="1200"/>
              </a:spcBef>
            </a:pPr>
            <a:r>
              <a:rPr lang="en-US" sz="1900" dirty="0"/>
              <a:t>Increased lymphocytes were observed in both MP High 2 Luminal and Basal tumors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F8F908-8FA2-3D6D-0F0C-5943816B7BF2}"/>
              </a:ext>
            </a:extLst>
          </p:cNvPr>
          <p:cNvSpPr txBox="1"/>
          <p:nvPr/>
        </p:nvSpPr>
        <p:spPr>
          <a:xfrm>
            <a:off x="3864511" y="6024886"/>
            <a:ext cx="25362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****p&lt;0.0001; **p&lt;0.01; *p&lt;0.05</a:t>
            </a:r>
          </a:p>
        </p:txBody>
      </p:sp>
      <p:pic>
        <p:nvPicPr>
          <p:cNvPr id="6" name="Content Placeholder 7" descr="A group of colorful rectangles&#10;&#10;Description automatically generated">
            <a:extLst>
              <a:ext uri="{FF2B5EF4-FFF2-40B4-BE49-F238E27FC236}">
                <a16:creationId xmlns:a16="http://schemas.microsoft.com/office/drawing/2014/main" id="{0B99B0C5-F42C-26DE-3A62-CB371001B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6" b="51950"/>
          <a:stretch/>
        </p:blipFill>
        <p:spPr>
          <a:xfrm>
            <a:off x="3917676" y="3473508"/>
            <a:ext cx="4048218" cy="2237307"/>
          </a:xfrm>
          <a:prstGeom prst="rect">
            <a:avLst/>
          </a:prstGeom>
        </p:spPr>
      </p:pic>
      <p:pic>
        <p:nvPicPr>
          <p:cNvPr id="11" name="Content Placeholder 7" descr="A group of colorful rectangles&#10;&#10;Description automatically generated">
            <a:extLst>
              <a:ext uri="{FF2B5EF4-FFF2-40B4-BE49-F238E27FC236}">
                <a16:creationId xmlns:a16="http://schemas.microsoft.com/office/drawing/2014/main" id="{C4B8D220-7480-7412-400D-94299EFEED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5" r="75839"/>
          <a:stretch/>
        </p:blipFill>
        <p:spPr>
          <a:xfrm>
            <a:off x="9010297" y="901019"/>
            <a:ext cx="1950156" cy="2184479"/>
          </a:xfrm>
          <a:prstGeom prst="rect">
            <a:avLst/>
          </a:prstGeom>
        </p:spPr>
      </p:pic>
      <p:pic>
        <p:nvPicPr>
          <p:cNvPr id="13" name="Content Placeholder 7" descr="A group of colorful rectangles&#10;&#10;Description automatically generated">
            <a:extLst>
              <a:ext uri="{FF2B5EF4-FFF2-40B4-BE49-F238E27FC236}">
                <a16:creationId xmlns:a16="http://schemas.microsoft.com/office/drawing/2014/main" id="{C526EA96-2B72-CA8A-97A2-2A6B73F3AA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5" t="53085" r="26041"/>
          <a:stretch/>
        </p:blipFill>
        <p:spPr>
          <a:xfrm>
            <a:off x="8084376" y="3519381"/>
            <a:ext cx="4048219" cy="218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F87AB-7F36-88A4-6709-CC72EF42B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6757"/>
            <a:ext cx="10972800" cy="636723"/>
          </a:xfrm>
        </p:spPr>
        <p:txBody>
          <a:bodyPr/>
          <a:lstStyle/>
          <a:p>
            <a:pPr algn="ctr"/>
            <a:r>
              <a:rPr lang="en-US" dirty="0"/>
              <a:t>Conclusions: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8694F1-46E0-4DDF-D931-E9098FCD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95908-1983-FBC9-DA6F-4119E46E2A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084" y="1347765"/>
            <a:ext cx="10972800" cy="4578163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US" sz="2200" kern="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MammaPrint H2 tumors exhibit a heightened immune active state compared to MammaPrint H1 tumors among hormone recept</a:t>
            </a:r>
            <a:r>
              <a:rPr lang="en-US" sz="2200" kern="100" dirty="0">
                <a:latin typeface="+mn-lt"/>
                <a:ea typeface="Calibri" panose="020F0502020204030204" pitchFamily="34" charset="0"/>
              </a:rPr>
              <a:t>or positive (HR+), HER2-negative (HER2-) early-stage breast cancers </a:t>
            </a:r>
          </a:p>
          <a:p>
            <a:pPr>
              <a:spcBef>
                <a:spcPts val="1200"/>
              </a:spcBef>
            </a:pPr>
            <a:r>
              <a:rPr lang="en-US" sz="2200" kern="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 presence of immune cells and upregulation of genes involved in antigen presentation, which are critical in eliciting T- and B-cell activation, may explain improved response rates to immunotherapy observed in MammaPrint H2 tumors </a:t>
            </a:r>
          </a:p>
          <a:p>
            <a:pPr>
              <a:spcBef>
                <a:spcPts val="1200"/>
              </a:spcBef>
            </a:pPr>
            <a:r>
              <a:rPr lang="en-US" sz="2200" kern="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Selecting patients with HR+ HER2- early-stage breast cancer for immunotherapy treatment based on grade or percent estrogen receptor positivity (ER%) alone may exclude patients likely to benefit. Conversely, patients with high grade tumors that are not MammaPrint H2 may be at risk of toxicities associated with overtreatment</a:t>
            </a:r>
          </a:p>
          <a:p>
            <a:pPr>
              <a:spcBef>
                <a:spcPts val="1200"/>
              </a:spcBef>
            </a:pPr>
            <a:r>
              <a:rPr lang="en-US" sz="2200" kern="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These data support the ongoing SWOG2206 clinical trial in evaluating the impact of neoadjuvant chemo-immunotherapy on rates of pathologic complete response and invasive disease-free survival in HR+ HER2- early-stage breast cancer with MammaPrint H2 tumors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3A98A-FC10-307B-6C68-52A050C132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75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F87AB-7F36-88A4-6709-CC72EF42B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582159"/>
            <a:ext cx="10972800" cy="636723"/>
          </a:xfrm>
        </p:spPr>
        <p:txBody>
          <a:bodyPr/>
          <a:lstStyle/>
          <a:p>
            <a:pPr algn="ctr"/>
            <a:r>
              <a:rPr lang="en-US" dirty="0"/>
              <a:t>Acknowledgements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8694F1-46E0-4DDF-D931-E9098FCD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3A98A-FC10-307B-6C68-52A050C132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4AA7DA69-DC78-29E9-F2B5-3FC0679AB5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3" y="1828800"/>
            <a:ext cx="10972800" cy="4022725"/>
          </a:xfrm>
        </p:spPr>
        <p:txBody>
          <a:bodyPr>
            <a:normAutofit/>
          </a:bodyPr>
          <a:lstStyle/>
          <a:p>
            <a:r>
              <a:rPr lang="en-US" dirty="0"/>
              <a:t>We would like to thank the &gt;16,000 patients enrolled in FLEX that make these data possible</a:t>
            </a:r>
          </a:p>
          <a:p>
            <a:r>
              <a:rPr lang="en-US" dirty="0"/>
              <a:t>FLEX study site investigators, coordinators, research nurses and personnel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FLEX Trial Information</a:t>
            </a:r>
          </a:p>
          <a:p>
            <a:r>
              <a:rPr lang="en-US" dirty="0"/>
              <a:t>MammaPrint, </a:t>
            </a:r>
            <a:r>
              <a:rPr lang="en-US" dirty="0" err="1"/>
              <a:t>BluePrint</a:t>
            </a:r>
            <a:r>
              <a:rPr lang="en-US" dirty="0"/>
              <a:t>, and Full-genome Data Linked With Clinical Data to Evaluate New Gene </a:t>
            </a:r>
            <a:r>
              <a:rPr lang="en-US" dirty="0" err="1"/>
              <a:t>EXpression</a:t>
            </a:r>
            <a:r>
              <a:rPr lang="en-US" dirty="0"/>
              <a:t> Profiles (FLEX) (NCT03053193)</a:t>
            </a:r>
          </a:p>
          <a:p>
            <a:r>
              <a:rPr lang="en-US" dirty="0"/>
              <a:t>Agendia, Inc.</a:t>
            </a:r>
          </a:p>
        </p:txBody>
      </p:sp>
      <p:pic>
        <p:nvPicPr>
          <p:cNvPr id="13" name="Picture 1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96D0A5A-6D29-95B8-3FE9-3C1C0B56C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64" y="461323"/>
            <a:ext cx="2122934" cy="9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0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F87AB-7F36-88A4-6709-CC72EF42B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6757"/>
            <a:ext cx="10972800" cy="636723"/>
          </a:xfrm>
        </p:spPr>
        <p:txBody>
          <a:bodyPr/>
          <a:lstStyle/>
          <a:p>
            <a:pPr algn="ctr"/>
            <a:r>
              <a:rPr lang="en-US" dirty="0"/>
              <a:t>Key Takeaway Points/Conclusions: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8694F1-46E0-4DDF-D931-E9098FCD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95908-1983-FBC9-DA6F-4119E46E2A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084" y="1347765"/>
            <a:ext cx="10972800" cy="4578163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US" sz="2200" kern="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MammaPrint H2 tumors exhibit a heightened immune active state compared to MammaPrint H1 tumors among hormone recept</a:t>
            </a:r>
            <a:r>
              <a:rPr lang="en-US" sz="2200" kern="100" dirty="0">
                <a:latin typeface="+mn-lt"/>
                <a:ea typeface="Calibri" panose="020F0502020204030204" pitchFamily="34" charset="0"/>
              </a:rPr>
              <a:t>or positive (HR+), HER2-negative (HER2-) early-stage breast cancers </a:t>
            </a:r>
          </a:p>
          <a:p>
            <a:pPr>
              <a:spcBef>
                <a:spcPts val="1200"/>
              </a:spcBef>
            </a:pPr>
            <a:r>
              <a:rPr lang="en-US" sz="2200" kern="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 presence of immune cells and upregulation of genes involved in antigen presentation, which are critical in eliciting T- and B-cell activation, may explain improved response rates to immunotherapy observed in MammaPrint H2 tumors </a:t>
            </a:r>
          </a:p>
          <a:p>
            <a:pPr>
              <a:spcBef>
                <a:spcPts val="1200"/>
              </a:spcBef>
            </a:pPr>
            <a:r>
              <a:rPr lang="en-US" sz="2200" kern="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Selecting patients with HR+ HER2- early-stage breast cancer for immunotherapy treatment based on grade or percent estrogen receptor positivity (ER%) alone may exclude patients likely to benefit. Conversely, patients with high grade tumors that are not MammaPrint H2 may be at risk of toxicities associated with overtreatment</a:t>
            </a:r>
          </a:p>
          <a:p>
            <a:pPr>
              <a:spcBef>
                <a:spcPts val="1200"/>
              </a:spcBef>
            </a:pPr>
            <a:r>
              <a:rPr lang="en-US" sz="2200" kern="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These data support the ongoing SWOG2206 clinical trial in evaluating the impact of neoadjuvant chemo-immunotherapy on rates of pathologic complete response and invasive disease-free survival in HR+ HER2- early-stage breast cancer with MammaPrint H2 tumors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3A98A-FC10-307B-6C68-52A050C132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0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3DFA4-FAF4-14F3-63DD-5B120FF4A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4" y="160030"/>
            <a:ext cx="11566785" cy="8473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Neoadjuvant immunotherapy in HR+HER2- breast cancer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78170E-EFE1-00D8-B173-03579CC3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84649-D5BD-358D-A860-37D3094DCA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035586"/>
            <a:ext cx="11348450" cy="4801371"/>
          </a:xfrm>
        </p:spPr>
        <p:txBody>
          <a:bodyPr>
            <a:normAutofit/>
          </a:bodyPr>
          <a:lstStyle/>
          <a:p>
            <a:r>
              <a:rPr lang="en-US" dirty="0"/>
              <a:t>Patients with clinically and genomically high-risk HR+HER2- breast cancer continue to have 20% recurrence risk despite current adjuvant therapies (i.e., chemotherapy [CT], CDK4/6i)</a:t>
            </a:r>
          </a:p>
          <a:p>
            <a:r>
              <a:rPr lang="en-US" dirty="0"/>
              <a:t>The addition of immune checkpoint inhibitors to neoadjuvant CT in HR+HER2- breast cancer has been evaluated in Phase III clinical trials (CheckMate-7FL and KEYNOTE-756)</a:t>
            </a:r>
          </a:p>
          <a:p>
            <a:pPr lvl="1"/>
            <a:r>
              <a:rPr lang="en-US" dirty="0"/>
              <a:t>These trials used clinical stage, tumor grade (grade 3), or ER% (≤ 10%) to select patients with high risk for recurrence for treatment on study</a:t>
            </a:r>
          </a:p>
          <a:p>
            <a:r>
              <a:rPr lang="en-US" dirty="0">
                <a:solidFill>
                  <a:srgbClr val="002060"/>
                </a:solidFill>
              </a:rPr>
              <a:t>Genomic classifiers predicting recurrence risk, such as MammaPrint</a:t>
            </a:r>
            <a:r>
              <a:rPr lang="en-US" baseline="30000" dirty="0">
                <a:solidFill>
                  <a:srgbClr val="002060"/>
                </a:solidFill>
              </a:rPr>
              <a:t>®</a:t>
            </a:r>
            <a:r>
              <a:rPr lang="en-US" dirty="0">
                <a:solidFill>
                  <a:srgbClr val="002060"/>
                </a:solidFill>
              </a:rPr>
              <a:t> 70-gene signature, may offer enhanced precision in identifying HR+HER2- breast cancer patients who benefit from chemotherapy and immune checkpoint therapy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C13F9-4BE9-C34C-9A03-AD4C797CA0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E0007-17AB-5DB5-0F94-062AC95E4068}"/>
              </a:ext>
            </a:extLst>
          </p:cNvPr>
          <p:cNvSpPr txBox="1"/>
          <p:nvPr/>
        </p:nvSpPr>
        <p:spPr>
          <a:xfrm>
            <a:off x="276224" y="5915903"/>
            <a:ext cx="5457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557"/>
                </a:solidFill>
              </a:rPr>
              <a:t>References: Loi et al. Ann Oncol 2023; Cardoso et al. Ann Oncol 2023</a:t>
            </a:r>
          </a:p>
        </p:txBody>
      </p:sp>
    </p:spTree>
    <p:extLst>
      <p:ext uri="{BB962C8B-B14F-4D97-AF65-F5344CB8AC3E}">
        <p14:creationId xmlns:p14="http://schemas.microsoft.com/office/powerpoint/2010/main" val="350566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F956-0781-FB81-576F-2D53EE99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9" y="19536"/>
            <a:ext cx="11853782" cy="813681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70-gene MammaPrint test: Implications for ET and CT Decisions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6C4868-2EE4-4B09-458B-03D6D6B3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4B7D7-6193-F049-CAF7-72A843FEA3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007" y="690621"/>
            <a:ext cx="10972800" cy="865665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MammaPrint (MP) classifies patients with HR+HER2- early breast cancer as having an Ultra Low, Low, High 1, or High 2 Risk of distant recurrence</a:t>
            </a:r>
            <a:endParaRPr lang="en-US" sz="2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4C75E-E3C4-9BD3-3570-EFA2B6D839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1A42BC-A682-2B12-7B21-8DEAD4DB9714}"/>
              </a:ext>
            </a:extLst>
          </p:cNvPr>
          <p:cNvSpPr txBox="1"/>
          <p:nvPr/>
        </p:nvSpPr>
        <p:spPr>
          <a:xfrm>
            <a:off x="218342" y="5879519"/>
            <a:ext cx="1185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557"/>
                </a:solidFill>
              </a:rPr>
              <a:t>References: </a:t>
            </a:r>
            <a:r>
              <a:rPr lang="en-US" sz="900" b="1" dirty="0">
                <a:solidFill>
                  <a:srgbClr val="002557"/>
                </a:solidFill>
              </a:rPr>
              <a:t>Knauer (</a:t>
            </a:r>
            <a:r>
              <a:rPr lang="en-US" sz="900" dirty="0">
                <a:solidFill>
                  <a:srgbClr val="002557"/>
                </a:solidFill>
              </a:rPr>
              <a:t>Breast Cancer Res Treat 2010</a:t>
            </a:r>
            <a:r>
              <a:rPr lang="en-US" sz="900" b="1" dirty="0">
                <a:solidFill>
                  <a:srgbClr val="002557"/>
                </a:solidFill>
              </a:rPr>
              <a:t>), NBRST</a:t>
            </a:r>
            <a:r>
              <a:rPr lang="en-US" sz="900" dirty="0">
                <a:solidFill>
                  <a:srgbClr val="002557"/>
                </a:solidFill>
              </a:rPr>
              <a:t> (Whitworth, Ann Surg Oncol 2022), </a:t>
            </a:r>
            <a:r>
              <a:rPr lang="en-US" sz="900" b="1" dirty="0">
                <a:solidFill>
                  <a:srgbClr val="002557"/>
                </a:solidFill>
              </a:rPr>
              <a:t>STO-3</a:t>
            </a:r>
            <a:r>
              <a:rPr lang="en-US" sz="900" dirty="0">
                <a:solidFill>
                  <a:srgbClr val="002557"/>
                </a:solidFill>
              </a:rPr>
              <a:t> (</a:t>
            </a:r>
            <a:r>
              <a:rPr lang="en-US" sz="900" dirty="0" err="1">
                <a:solidFill>
                  <a:srgbClr val="002557"/>
                </a:solidFill>
              </a:rPr>
              <a:t>van’t</a:t>
            </a:r>
            <a:r>
              <a:rPr lang="en-US" sz="900" dirty="0">
                <a:solidFill>
                  <a:srgbClr val="002557"/>
                </a:solidFill>
              </a:rPr>
              <a:t> Veer, Breast Cancer Res Treat, 2017, Esserman, JAMA </a:t>
            </a:r>
            <a:r>
              <a:rPr lang="en-US" sz="900" dirty="0" err="1">
                <a:solidFill>
                  <a:srgbClr val="002557"/>
                </a:solidFill>
              </a:rPr>
              <a:t>Onc</a:t>
            </a:r>
            <a:r>
              <a:rPr lang="en-US" sz="900" dirty="0">
                <a:solidFill>
                  <a:srgbClr val="002557"/>
                </a:solidFill>
              </a:rPr>
              <a:t> 2017), </a:t>
            </a:r>
            <a:r>
              <a:rPr lang="en-US" sz="900" b="1" dirty="0">
                <a:solidFill>
                  <a:srgbClr val="002557"/>
                </a:solidFill>
              </a:rPr>
              <a:t>I-SPY2</a:t>
            </a:r>
            <a:r>
              <a:rPr lang="en-US" sz="900" dirty="0">
                <a:solidFill>
                  <a:srgbClr val="002557"/>
                </a:solidFill>
              </a:rPr>
              <a:t> (https://www.ispytrials.org/i-spy-platform/i-spy2; </a:t>
            </a:r>
            <a:r>
              <a:rPr lang="en-US" sz="900" dirty="0" err="1">
                <a:solidFill>
                  <a:srgbClr val="002557"/>
                </a:solidFill>
              </a:rPr>
              <a:t>Pusztai</a:t>
            </a:r>
            <a:r>
              <a:rPr lang="en-US" sz="900" dirty="0">
                <a:solidFill>
                  <a:srgbClr val="002557"/>
                </a:solidFill>
              </a:rPr>
              <a:t>, Cancer Cell 2021), </a:t>
            </a:r>
            <a:r>
              <a:rPr lang="en-US" sz="900" b="1" dirty="0">
                <a:solidFill>
                  <a:srgbClr val="002557"/>
                </a:solidFill>
              </a:rPr>
              <a:t>MINDACT</a:t>
            </a:r>
            <a:r>
              <a:rPr lang="en-US" sz="900" dirty="0">
                <a:solidFill>
                  <a:srgbClr val="002557"/>
                </a:solidFill>
              </a:rPr>
              <a:t> (</a:t>
            </a:r>
            <a:r>
              <a:rPr lang="en-US" sz="900" dirty="0" err="1">
                <a:solidFill>
                  <a:srgbClr val="002557"/>
                </a:solidFill>
              </a:rPr>
              <a:t>Piccart</a:t>
            </a:r>
            <a:r>
              <a:rPr lang="en-US" sz="900" dirty="0">
                <a:solidFill>
                  <a:srgbClr val="002557"/>
                </a:solidFill>
              </a:rPr>
              <a:t>, Lancet Oncol, 2021; Lopes Cardozo, JCO, 2022), </a:t>
            </a:r>
            <a:r>
              <a:rPr lang="en-US" sz="900" b="1" dirty="0">
                <a:solidFill>
                  <a:srgbClr val="002557"/>
                </a:solidFill>
              </a:rPr>
              <a:t>NSABP-B42</a:t>
            </a:r>
            <a:r>
              <a:rPr lang="en-US" sz="900" dirty="0">
                <a:solidFill>
                  <a:srgbClr val="002557"/>
                </a:solidFill>
              </a:rPr>
              <a:t> (Rastogi, ASCO 2021),</a:t>
            </a:r>
            <a:r>
              <a:rPr lang="en-US" sz="900" b="1" dirty="0">
                <a:solidFill>
                  <a:srgbClr val="002557"/>
                </a:solidFill>
              </a:rPr>
              <a:t> IDEAL </a:t>
            </a:r>
            <a:r>
              <a:rPr lang="en-US" sz="900" dirty="0">
                <a:solidFill>
                  <a:srgbClr val="002557"/>
                </a:solidFill>
              </a:rPr>
              <a:t>(</a:t>
            </a:r>
            <a:r>
              <a:rPr lang="en-US" sz="900" dirty="0" err="1">
                <a:solidFill>
                  <a:srgbClr val="002557"/>
                </a:solidFill>
              </a:rPr>
              <a:t>Liefers</a:t>
            </a:r>
            <a:r>
              <a:rPr lang="en-US" sz="900" dirty="0">
                <a:solidFill>
                  <a:srgbClr val="002557"/>
                </a:solidFill>
              </a:rPr>
              <a:t>, SABCS 2022)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1ED8D2-DEAD-B61B-0438-5517FB8D1E91}"/>
              </a:ext>
            </a:extLst>
          </p:cNvPr>
          <p:cNvSpPr/>
          <p:nvPr/>
        </p:nvSpPr>
        <p:spPr>
          <a:xfrm>
            <a:off x="3272356" y="4269582"/>
            <a:ext cx="1795749" cy="1193172"/>
          </a:xfrm>
          <a:prstGeom prst="rect">
            <a:avLst/>
          </a:prstGeom>
          <a:noFill/>
          <a:ln w="19050">
            <a:solidFill>
              <a:srgbClr val="EC1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85BDA3-CF30-A9DA-2676-C74BE4236A16}"/>
              </a:ext>
            </a:extLst>
          </p:cNvPr>
          <p:cNvSpPr/>
          <p:nvPr/>
        </p:nvSpPr>
        <p:spPr>
          <a:xfrm>
            <a:off x="5124428" y="4270207"/>
            <a:ext cx="2447237" cy="1192547"/>
          </a:xfrm>
          <a:prstGeom prst="rect">
            <a:avLst/>
          </a:prstGeom>
          <a:noFill/>
          <a:ln w="19050">
            <a:solidFill>
              <a:srgbClr val="EF5D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422A87-E948-CAC5-5CAA-6BBB113077AE}"/>
              </a:ext>
            </a:extLst>
          </p:cNvPr>
          <p:cNvSpPr/>
          <p:nvPr/>
        </p:nvSpPr>
        <p:spPr>
          <a:xfrm>
            <a:off x="7627988" y="4270207"/>
            <a:ext cx="1514034" cy="1192546"/>
          </a:xfrm>
          <a:prstGeom prst="rect">
            <a:avLst/>
          </a:prstGeom>
          <a:noFill/>
          <a:ln w="19050">
            <a:solidFill>
              <a:srgbClr val="0881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2CA1D-CDB8-C5CA-3572-A18AC0A2E9F8}"/>
              </a:ext>
            </a:extLst>
          </p:cNvPr>
          <p:cNvSpPr/>
          <p:nvPr/>
        </p:nvSpPr>
        <p:spPr>
          <a:xfrm>
            <a:off x="9198345" y="4270208"/>
            <a:ext cx="2668490" cy="1192546"/>
          </a:xfrm>
          <a:prstGeom prst="rect">
            <a:avLst/>
          </a:prstGeom>
          <a:noFill/>
          <a:ln w="19050">
            <a:solidFill>
              <a:srgbClr val="90C8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BA0D26-4F70-614B-C9AE-2FAA17C14F2F}"/>
              </a:ext>
            </a:extLst>
          </p:cNvPr>
          <p:cNvSpPr txBox="1"/>
          <p:nvPr/>
        </p:nvSpPr>
        <p:spPr>
          <a:xfrm>
            <a:off x="3251727" y="4270207"/>
            <a:ext cx="17957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/>
              <a:t>(Neo)Adjuvant CT benefit</a:t>
            </a:r>
          </a:p>
          <a:p>
            <a:endParaRPr lang="en-US" sz="10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/>
              <a:t>ET benefit 0-5 </a:t>
            </a:r>
            <a:r>
              <a:rPr lang="en-US" sz="1000" b="1" err="1"/>
              <a:t>yrs</a:t>
            </a:r>
            <a:endParaRPr lang="en-US" sz="1000" b="1"/>
          </a:p>
          <a:p>
            <a:endParaRPr lang="en-US" sz="10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/>
              <a:t>Increased sensitivity to: </a:t>
            </a:r>
            <a:r>
              <a:rPr lang="en-US" sz="1000" b="1" err="1"/>
              <a:t>PARPi</a:t>
            </a:r>
            <a:r>
              <a:rPr lang="en-US" sz="1000" b="1"/>
              <a:t>, IO, Platinum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C42F1E-718B-D6D8-2199-D0F4F7E4E346}"/>
              </a:ext>
            </a:extLst>
          </p:cNvPr>
          <p:cNvSpPr txBox="1"/>
          <p:nvPr/>
        </p:nvSpPr>
        <p:spPr>
          <a:xfrm>
            <a:off x="5124428" y="4312409"/>
            <a:ext cx="2142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/>
              <a:t>(Neo)Adjuvant CT benefit</a:t>
            </a:r>
          </a:p>
          <a:p>
            <a:endParaRPr lang="en-US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/>
              <a:t>ET benefit 0-5 </a:t>
            </a:r>
            <a:r>
              <a:rPr lang="en-US" sz="1000" b="1" dirty="0" err="1"/>
              <a:t>yrs</a:t>
            </a:r>
            <a:endParaRPr lang="en-US" sz="1000" b="1" dirty="0"/>
          </a:p>
          <a:p>
            <a:endParaRPr lang="en-US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/>
              <a:t>No increased sensitivity to </a:t>
            </a:r>
            <a:r>
              <a:rPr lang="en-US" sz="1000" b="1" dirty="0" err="1"/>
              <a:t>PARPi</a:t>
            </a:r>
            <a:r>
              <a:rPr lang="en-US" sz="1000" b="1" dirty="0"/>
              <a:t>, IO, Platinum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3B6F80-D1AD-B89E-21F6-1AC04BBF5272}"/>
              </a:ext>
            </a:extLst>
          </p:cNvPr>
          <p:cNvSpPr txBox="1"/>
          <p:nvPr/>
        </p:nvSpPr>
        <p:spPr>
          <a:xfrm>
            <a:off x="7609093" y="4312409"/>
            <a:ext cx="18268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/>
              <a:t>No CT benefit</a:t>
            </a:r>
          </a:p>
          <a:p>
            <a:endParaRPr lang="en-US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/>
              <a:t>ET benefit 0-5 </a:t>
            </a:r>
            <a:r>
              <a:rPr lang="en-US" sz="1000" b="1" dirty="0" err="1"/>
              <a:t>yrs</a:t>
            </a:r>
            <a:endParaRPr lang="en-US" sz="1000" b="1" dirty="0"/>
          </a:p>
          <a:p>
            <a:endParaRPr lang="en-US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/>
              <a:t>EET benefit 6-10 </a:t>
            </a:r>
            <a:r>
              <a:rPr lang="en-US" sz="1000" b="1" dirty="0" err="1"/>
              <a:t>yrs</a:t>
            </a:r>
            <a:endParaRPr lang="en-US" sz="1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75BD58-6ADB-AFF2-BFF8-F3A011874A5B}"/>
              </a:ext>
            </a:extLst>
          </p:cNvPr>
          <p:cNvSpPr txBox="1"/>
          <p:nvPr/>
        </p:nvSpPr>
        <p:spPr>
          <a:xfrm>
            <a:off x="9272773" y="4365972"/>
            <a:ext cx="25196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/>
              <a:t>No CT benefit</a:t>
            </a:r>
          </a:p>
          <a:p>
            <a:endParaRPr lang="en-US" sz="10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/>
              <a:t>ET benefit years &lt;5 </a:t>
            </a:r>
            <a:r>
              <a:rPr lang="en-US" sz="1000" b="1" err="1"/>
              <a:t>yrs</a:t>
            </a:r>
            <a:endParaRPr lang="en-US" sz="10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1CEC81-22DC-C08A-B0FE-3071BB799359}"/>
              </a:ext>
            </a:extLst>
          </p:cNvPr>
          <p:cNvSpPr txBox="1"/>
          <p:nvPr/>
        </p:nvSpPr>
        <p:spPr>
          <a:xfrm>
            <a:off x="3234332" y="5492855"/>
            <a:ext cx="1669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Knauer, NBRST, STO-3, I-SPY2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440948-CC6E-DB4F-942B-7782B86A2EA6}"/>
              </a:ext>
            </a:extLst>
          </p:cNvPr>
          <p:cNvSpPr txBox="1"/>
          <p:nvPr/>
        </p:nvSpPr>
        <p:spPr>
          <a:xfrm>
            <a:off x="5558010" y="5456063"/>
            <a:ext cx="16979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Knauer , NBRST, STO-3, I-SPY2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B36013-52B3-1FB0-A1DE-732A5683A84C}"/>
              </a:ext>
            </a:extLst>
          </p:cNvPr>
          <p:cNvSpPr txBox="1"/>
          <p:nvPr/>
        </p:nvSpPr>
        <p:spPr>
          <a:xfrm>
            <a:off x="7854465" y="5462753"/>
            <a:ext cx="1107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MINDACT, STO-3, </a:t>
            </a:r>
          </a:p>
          <a:p>
            <a:r>
              <a:rPr lang="en-US" sz="800" dirty="0"/>
              <a:t>NSABP-B42, IDEAL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B18FAB-8E59-B5F7-52D6-E9A7A231A44B}"/>
              </a:ext>
            </a:extLst>
          </p:cNvPr>
          <p:cNvSpPr txBox="1"/>
          <p:nvPr/>
        </p:nvSpPr>
        <p:spPr>
          <a:xfrm>
            <a:off x="9758047" y="5474997"/>
            <a:ext cx="10118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MINDACT, STO-3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5F39900-A1DE-48C7-C373-E4B35A247DD5}"/>
              </a:ext>
            </a:extLst>
          </p:cNvPr>
          <p:cNvGrpSpPr/>
          <p:nvPr/>
        </p:nvGrpSpPr>
        <p:grpSpPr>
          <a:xfrm>
            <a:off x="223307" y="1756070"/>
            <a:ext cx="2798213" cy="3985466"/>
            <a:chOff x="199553" y="1760916"/>
            <a:chExt cx="2501217" cy="373193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592D3E-53FC-8971-086C-6CADE79D848F}"/>
                </a:ext>
              </a:extLst>
            </p:cNvPr>
            <p:cNvSpPr txBox="1"/>
            <p:nvPr/>
          </p:nvSpPr>
          <p:spPr>
            <a:xfrm>
              <a:off x="199553" y="1760916"/>
              <a:ext cx="24308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EF3842"/>
                  </a:solidFill>
                </a:rPr>
                <a:t>Additional Recent</a:t>
              </a:r>
            </a:p>
            <a:p>
              <a:pPr algn="ctr"/>
              <a:r>
                <a:rPr lang="en-US" sz="1600" b="1">
                  <a:solidFill>
                    <a:srgbClr val="EF3842"/>
                  </a:solidFill>
                </a:rPr>
                <a:t>High 2 Findings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E88FD0F-2C17-EC7F-F1DB-2DC2A392F903}"/>
                </a:ext>
              </a:extLst>
            </p:cNvPr>
            <p:cNvSpPr/>
            <p:nvPr/>
          </p:nvSpPr>
          <p:spPr>
            <a:xfrm>
              <a:off x="217576" y="1760916"/>
              <a:ext cx="2447237" cy="3731939"/>
            </a:xfrm>
            <a:prstGeom prst="rect">
              <a:avLst/>
            </a:prstGeom>
            <a:noFill/>
            <a:ln w="19050">
              <a:solidFill>
                <a:srgbClr val="EC1B4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32AD251-2F4C-6DA7-4F43-C02E2CB2E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9646" y="3193499"/>
              <a:ext cx="2376745" cy="174842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9D8B65-3083-97B1-BBDF-1A1D0473072E}"/>
                </a:ext>
              </a:extLst>
            </p:cNvPr>
            <p:cNvSpPr txBox="1"/>
            <p:nvPr/>
          </p:nvSpPr>
          <p:spPr>
            <a:xfrm>
              <a:off x="229783" y="5003533"/>
              <a:ext cx="2470987" cy="432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2557"/>
                  </a:solidFill>
                </a:rPr>
                <a:t>O’Shaughnessy et al., Rapid Oral</a:t>
              </a:r>
            </a:p>
            <a:p>
              <a:r>
                <a:rPr lang="en-US" sz="1200" b="1" dirty="0">
                  <a:solidFill>
                    <a:srgbClr val="002557"/>
                  </a:solidFill>
                </a:rPr>
                <a:t># 511, 5/31 2:45-4:15pm </a:t>
              </a:r>
              <a:endParaRPr lang="en-US" sz="1200" dirty="0">
                <a:solidFill>
                  <a:srgbClr val="002557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D50DE3-5292-D463-3344-91A27268C5F3}"/>
                </a:ext>
              </a:extLst>
            </p:cNvPr>
            <p:cNvSpPr txBox="1"/>
            <p:nvPr/>
          </p:nvSpPr>
          <p:spPr>
            <a:xfrm>
              <a:off x="259646" y="2317647"/>
              <a:ext cx="2376744" cy="806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255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Abstract Title</a:t>
              </a:r>
              <a:r>
                <a:rPr lang="en-US" sz="1000" b="1">
                  <a:solidFill>
                    <a:srgbClr val="002557"/>
                  </a:solidFill>
                  <a:latin typeface="Arial" panose="020B0604020202020204"/>
                </a:rPr>
                <a:t>: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255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255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Association of MammaPrint index and 3-year outcome of patients with HR+HER2- early-stage breast cancer treated with chemotherapy with or without anthracycline</a:t>
              </a:r>
            </a:p>
          </p:txBody>
        </p:sp>
      </p:grpSp>
      <p:pic>
        <p:nvPicPr>
          <p:cNvPr id="32" name="Picture 31" descr="A screen shot of a computer&#10;&#10;Description automatically generated">
            <a:extLst>
              <a:ext uri="{FF2B5EF4-FFF2-40B4-BE49-F238E27FC236}">
                <a16:creationId xmlns:a16="http://schemas.microsoft.com/office/drawing/2014/main" id="{67389A39-7CD5-E5C0-3DE1-8703CB9548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t="23543" r="4507" b="13944"/>
          <a:stretch/>
        </p:blipFill>
        <p:spPr>
          <a:xfrm>
            <a:off x="3052977" y="1616852"/>
            <a:ext cx="9064974" cy="235393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5F2D7ED9-27D9-9916-2AF4-EA4B2D7716F5}"/>
              </a:ext>
            </a:extLst>
          </p:cNvPr>
          <p:cNvSpPr/>
          <p:nvPr/>
        </p:nvSpPr>
        <p:spPr>
          <a:xfrm>
            <a:off x="4010978" y="3853346"/>
            <a:ext cx="220337" cy="341523"/>
          </a:xfrm>
          <a:prstGeom prst="downArrow">
            <a:avLst/>
          </a:prstGeom>
          <a:solidFill>
            <a:srgbClr val="EC1B44"/>
          </a:solidFill>
          <a:ln>
            <a:solidFill>
              <a:srgbClr val="EC1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9500767-81FE-3723-5CCD-ECEBBE6B07C6}"/>
              </a:ext>
            </a:extLst>
          </p:cNvPr>
          <p:cNvSpPr/>
          <p:nvPr/>
        </p:nvSpPr>
        <p:spPr>
          <a:xfrm>
            <a:off x="6250859" y="3853346"/>
            <a:ext cx="220337" cy="341523"/>
          </a:xfrm>
          <a:prstGeom prst="downArrow">
            <a:avLst/>
          </a:prstGeom>
          <a:solidFill>
            <a:srgbClr val="EF5D80"/>
          </a:solidFill>
          <a:ln>
            <a:solidFill>
              <a:srgbClr val="EF5D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05A159F-3D08-2D94-F57A-81F48914EE76}"/>
              </a:ext>
            </a:extLst>
          </p:cNvPr>
          <p:cNvSpPr/>
          <p:nvPr/>
        </p:nvSpPr>
        <p:spPr>
          <a:xfrm>
            <a:off x="8275822" y="3853346"/>
            <a:ext cx="220337" cy="341523"/>
          </a:xfrm>
          <a:prstGeom prst="downArrow">
            <a:avLst/>
          </a:prstGeom>
          <a:solidFill>
            <a:srgbClr val="08814A"/>
          </a:solidFill>
          <a:ln>
            <a:solidFill>
              <a:srgbClr val="0881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6F09258-1003-B485-47D5-83E042E04D2D}"/>
              </a:ext>
            </a:extLst>
          </p:cNvPr>
          <p:cNvSpPr/>
          <p:nvPr/>
        </p:nvSpPr>
        <p:spPr>
          <a:xfrm>
            <a:off x="10466373" y="3853346"/>
            <a:ext cx="220337" cy="341523"/>
          </a:xfrm>
          <a:prstGeom prst="downArrow">
            <a:avLst/>
          </a:prstGeom>
          <a:solidFill>
            <a:srgbClr val="90C850"/>
          </a:solidFill>
          <a:ln>
            <a:solidFill>
              <a:srgbClr val="90C8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B5CC-618F-15A3-9C6D-A332797B7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6" y="31898"/>
            <a:ext cx="11709820" cy="1180214"/>
          </a:xfrm>
        </p:spPr>
        <p:txBody>
          <a:bodyPr>
            <a:normAutofit/>
          </a:bodyPr>
          <a:lstStyle/>
          <a:p>
            <a:pPr algn="ctr"/>
            <a:r>
              <a:rPr lang="en-US" sz="3200"/>
              <a:t>MammaPrint High 2 and neoadjuvant immunotherapy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F51AD-D88E-778B-22E3-1EA4A3C3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ED207-DE0F-30AF-F4AF-A12F53C9A5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73F44CE-B853-D3CC-E409-B320AF388C4E}"/>
              </a:ext>
            </a:extLst>
          </p:cNvPr>
          <p:cNvSpPr txBox="1">
            <a:spLocks/>
          </p:cNvSpPr>
          <p:nvPr/>
        </p:nvSpPr>
        <p:spPr>
          <a:xfrm>
            <a:off x="326236" y="1212112"/>
            <a:ext cx="10972800" cy="935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I-SPY2 trials demonstrated improved </a:t>
            </a:r>
            <a:r>
              <a:rPr lang="en-US" sz="2400" dirty="0" err="1"/>
              <a:t>pCR</a:t>
            </a:r>
            <a:r>
              <a:rPr lang="en-US" sz="2400" dirty="0"/>
              <a:t> when immune checkpoint inhibitors were included with neoadjuvant chemotherapy (</a:t>
            </a:r>
            <a:r>
              <a:rPr lang="en-US" dirty="0" err="1"/>
              <a:t>n</a:t>
            </a:r>
            <a:r>
              <a:rPr lang="en-US" sz="2400" dirty="0" err="1"/>
              <a:t>CT</a:t>
            </a:r>
            <a:r>
              <a:rPr lang="en-US" sz="2400" dirty="0"/>
              <a:t>) in MP High 2, HR+HER2- tumors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spcBef>
                <a:spcPts val="1200"/>
              </a:spcBef>
            </a:pPr>
            <a:endParaRPr lang="en-US" dirty="0">
              <a:latin typeface="+mn-lt"/>
            </a:endParaRPr>
          </a:p>
          <a:p>
            <a:pPr marL="457200" lvl="1" indent="0">
              <a:spcBef>
                <a:spcPts val="1200"/>
              </a:spcBef>
              <a:buNone/>
            </a:pPr>
            <a:endParaRPr lang="en-US" dirty="0">
              <a:latin typeface="+mn-lt"/>
            </a:endParaRPr>
          </a:p>
          <a:p>
            <a:pPr lvl="1">
              <a:spcBef>
                <a:spcPts val="1200"/>
              </a:spcBef>
            </a:pPr>
            <a:endParaRPr lang="en-US" dirty="0">
              <a:latin typeface="+mn-lt"/>
            </a:endParaRPr>
          </a:p>
          <a:p>
            <a:endParaRPr lang="en-US" sz="24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78566D7-B1BC-B8AC-3F3F-66D65ADF8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409444"/>
              </p:ext>
            </p:extLst>
          </p:nvPr>
        </p:nvGraphicFramePr>
        <p:xfrm>
          <a:off x="1803420" y="2356707"/>
          <a:ext cx="8755451" cy="20726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269051">
                  <a:extLst>
                    <a:ext uri="{9D8B030D-6E8A-4147-A177-3AD203B41FA5}">
                      <a16:colId xmlns:a16="http://schemas.microsoft.com/office/drawing/2014/main" val="28448021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845958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8143355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843742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5475172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5911228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541950836"/>
                    </a:ext>
                  </a:extLst>
                </a:gridCol>
              </a:tblGrid>
              <a:tr h="215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Immunotherapy (IO) arm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 sz="1600" err="1">
                          <a:solidFill>
                            <a:srgbClr val="002060"/>
                          </a:solidFill>
                        </a:rPr>
                        <a:t>pCR</a:t>
                      </a:r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% in control (</a:t>
                      </a:r>
                      <a:r>
                        <a:rPr lang="en-US" sz="1600" err="1">
                          <a:solidFill>
                            <a:srgbClr val="002060"/>
                          </a:solidFill>
                        </a:rPr>
                        <a:t>nCT</a:t>
                      </a:r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) and IO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46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/>
                        <a:t>High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/>
                        <a:t>High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995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/>
                        <a:t>Control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/>
                        <a:t>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600" b="1"/>
                        <a:t>Δ</a:t>
                      </a:r>
                      <a:endParaRPr lang="en-US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/>
                        <a:t>Control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/>
                        <a:t>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/>
                        <a:t>Δ</a:t>
                      </a:r>
                      <a:endParaRPr lang="en-US" sz="1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195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/>
                        <a:t>Pembrolizumab</a:t>
                      </a:r>
                      <a:endParaRPr lang="en-US" sz="800" i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833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/>
                        <a:t>Pembrolizumab + SD-101</a:t>
                      </a:r>
                      <a:endParaRPr lang="en-US" sz="800" i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702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/>
                        <a:t>Durvalumab + Olaparib</a:t>
                      </a:r>
                      <a:endParaRPr lang="en-US" sz="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320109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CCF89-9F2C-3E5D-DF5F-2E2CF0E6EE72}"/>
              </a:ext>
            </a:extLst>
          </p:cNvPr>
          <p:cNvSpPr txBox="1">
            <a:spLocks/>
          </p:cNvSpPr>
          <p:nvPr/>
        </p:nvSpPr>
        <p:spPr>
          <a:xfrm>
            <a:off x="326236" y="4710701"/>
            <a:ext cx="11539528" cy="1324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200" dirty="0"/>
              <a:t>The currently enrolling phase III randomized trial SWOG S2206 (NCT06058377) assigns patients with ER+HER2-, MP High 2 breast cancer to durvalumab + </a:t>
            </a:r>
            <a:r>
              <a:rPr lang="en-US" sz="2200" dirty="0" err="1"/>
              <a:t>nCT</a:t>
            </a:r>
            <a:r>
              <a:rPr lang="en-US" sz="2200" dirty="0"/>
              <a:t> vs </a:t>
            </a:r>
            <a:r>
              <a:rPr lang="en-US" sz="2200" dirty="0" err="1"/>
              <a:t>nCT</a:t>
            </a:r>
            <a:r>
              <a:rPr lang="en-US" sz="2200" dirty="0"/>
              <a:t> alone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dirty="0">
              <a:latin typeface="+mn-lt"/>
            </a:endParaRP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en-US" dirty="0">
              <a:latin typeface="+mn-lt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endParaRPr lang="en-US" dirty="0">
              <a:latin typeface="+mn-lt"/>
            </a:endParaRPr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26DE1-394A-D92A-187F-65A8BF99D690}"/>
              </a:ext>
            </a:extLst>
          </p:cNvPr>
          <p:cNvSpPr txBox="1"/>
          <p:nvPr/>
        </p:nvSpPr>
        <p:spPr>
          <a:xfrm>
            <a:off x="326236" y="5994848"/>
            <a:ext cx="7775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557"/>
                </a:solidFill>
              </a:rPr>
              <a:t>Reference: Nanda et al., JAMA Oncol, 2020; Wolf et al., Cancer Res, 2022; Pusztai et al., Cancer Cell 2021</a:t>
            </a:r>
          </a:p>
        </p:txBody>
      </p:sp>
    </p:spTree>
    <p:extLst>
      <p:ext uri="{BB962C8B-B14F-4D97-AF65-F5344CB8AC3E}">
        <p14:creationId xmlns:p14="http://schemas.microsoft.com/office/powerpoint/2010/main" val="337855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A9375-D261-4A4B-8937-3E90ABF0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73" y="-42214"/>
            <a:ext cx="11759013" cy="1325563"/>
          </a:xfrm>
        </p:spPr>
        <p:txBody>
          <a:bodyPr/>
          <a:lstStyle/>
          <a:p>
            <a:r>
              <a:rPr lang="en-US"/>
              <a:t>S2206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C1DFF-A7E7-4492-8880-77C72CBB1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F45AAD-7435-AD52-A90C-9471A8405947}"/>
              </a:ext>
            </a:extLst>
          </p:cNvPr>
          <p:cNvSpPr txBox="1"/>
          <p:nvPr/>
        </p:nvSpPr>
        <p:spPr>
          <a:xfrm>
            <a:off x="5199961" y="131927"/>
            <a:ext cx="605790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Clinical Stage II-III Hormone Receptor Positive, HER2-Negative Breast Cancer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4A90CD-F467-49E3-A914-83ADA7F9BA2B}"/>
              </a:ext>
            </a:extLst>
          </p:cNvPr>
          <p:cNvCxnSpPr>
            <a:cxnSpLocks/>
          </p:cNvCxnSpPr>
          <p:nvPr/>
        </p:nvCxnSpPr>
        <p:spPr>
          <a:xfrm>
            <a:off x="5798543" y="737314"/>
            <a:ext cx="0" cy="4193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2301F24-3817-245B-65FE-56A3752F9D0C}"/>
              </a:ext>
            </a:extLst>
          </p:cNvPr>
          <p:cNvSpPr txBox="1"/>
          <p:nvPr/>
        </p:nvSpPr>
        <p:spPr>
          <a:xfrm>
            <a:off x="456140" y="1318122"/>
            <a:ext cx="621178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SOC MammaPrint Testing Available and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High 2 (score </a:t>
            </a:r>
            <a:r>
              <a:rPr lang="en-US" sz="16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-0.57 to -1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Physician and Patient Discuss Randomization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D3B539-873E-5482-730C-C3692B269AEF}"/>
              </a:ext>
            </a:extLst>
          </p:cNvPr>
          <p:cNvCxnSpPr>
            <a:cxnSpLocks/>
          </p:cNvCxnSpPr>
          <p:nvPr/>
        </p:nvCxnSpPr>
        <p:spPr>
          <a:xfrm>
            <a:off x="9646837" y="746583"/>
            <a:ext cx="5508" cy="410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159FB49-A6D5-4D49-96AD-FC0645D58DF0}"/>
              </a:ext>
            </a:extLst>
          </p:cNvPr>
          <p:cNvSpPr txBox="1"/>
          <p:nvPr/>
        </p:nvSpPr>
        <p:spPr>
          <a:xfrm>
            <a:off x="7278937" y="1141352"/>
            <a:ext cx="460137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Patients Consent to MammaPrint Testing, Discussion of Potential Participation in the Trial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C2BF35-8846-C304-E294-018292D878FB}"/>
              </a:ext>
            </a:extLst>
          </p:cNvPr>
          <p:cNvCxnSpPr>
            <a:cxnSpLocks/>
          </p:cNvCxnSpPr>
          <p:nvPr/>
        </p:nvCxnSpPr>
        <p:spPr>
          <a:xfrm>
            <a:off x="3551100" y="1972638"/>
            <a:ext cx="0" cy="6053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954DCE6-C7D3-792E-0D66-62CB41C6ED9C}"/>
              </a:ext>
            </a:extLst>
          </p:cNvPr>
          <p:cNvSpPr txBox="1"/>
          <p:nvPr/>
        </p:nvSpPr>
        <p:spPr>
          <a:xfrm>
            <a:off x="3690187" y="3883509"/>
            <a:ext cx="515586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STEP 2: Randomization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1A0017-46BB-FD93-0557-10E983D0031F}"/>
              </a:ext>
            </a:extLst>
          </p:cNvPr>
          <p:cNvSpPr txBox="1"/>
          <p:nvPr/>
        </p:nvSpPr>
        <p:spPr>
          <a:xfrm>
            <a:off x="2413725" y="2639591"/>
            <a:ext cx="21813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STEP 1 Registration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4725B2-5941-54DD-1594-6B758C6C45D6}"/>
              </a:ext>
            </a:extLst>
          </p:cNvPr>
          <p:cNvSpPr txBox="1"/>
          <p:nvPr/>
        </p:nvSpPr>
        <p:spPr>
          <a:xfrm>
            <a:off x="7333544" y="2080299"/>
            <a:ext cx="447927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STEP 1 Registration (Screening) and MammaPrint Testing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B1650E-7461-2981-E7FB-9C3CCF4FFB22}"/>
              </a:ext>
            </a:extLst>
          </p:cNvPr>
          <p:cNvSpPr txBox="1"/>
          <p:nvPr/>
        </p:nvSpPr>
        <p:spPr>
          <a:xfrm>
            <a:off x="7381677" y="2928080"/>
            <a:ext cx="216068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MammaPrint High 2 (score </a:t>
            </a:r>
            <a:r>
              <a:rPr lang="en-US" sz="16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-0.57 to -1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2A56B4-F850-3197-1155-2C33B8E8572E}"/>
              </a:ext>
            </a:extLst>
          </p:cNvPr>
          <p:cNvCxnSpPr>
            <a:cxnSpLocks/>
          </p:cNvCxnSpPr>
          <p:nvPr/>
        </p:nvCxnSpPr>
        <p:spPr>
          <a:xfrm>
            <a:off x="9646837" y="1717017"/>
            <a:ext cx="0" cy="363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A38063-EF4E-0B96-8FDC-6E0084BADB28}"/>
              </a:ext>
            </a:extLst>
          </p:cNvPr>
          <p:cNvCxnSpPr>
            <a:cxnSpLocks/>
          </p:cNvCxnSpPr>
          <p:nvPr/>
        </p:nvCxnSpPr>
        <p:spPr>
          <a:xfrm flipH="1">
            <a:off x="8605855" y="2665074"/>
            <a:ext cx="1111163" cy="2630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F080268-44CE-E478-8D9F-564E5B5F7D26}"/>
              </a:ext>
            </a:extLst>
          </p:cNvPr>
          <p:cNvSpPr txBox="1"/>
          <p:nvPr/>
        </p:nvSpPr>
        <p:spPr>
          <a:xfrm>
            <a:off x="9915095" y="2916501"/>
            <a:ext cx="205756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MammaPrint High 1 or Low Risk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30936D-81F6-5EA4-88C9-F031B35F1D53}"/>
              </a:ext>
            </a:extLst>
          </p:cNvPr>
          <p:cNvCxnSpPr>
            <a:cxnSpLocks/>
          </p:cNvCxnSpPr>
          <p:nvPr/>
        </p:nvCxnSpPr>
        <p:spPr>
          <a:xfrm>
            <a:off x="9717018" y="2665074"/>
            <a:ext cx="1275365" cy="2514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EA1B107-4655-8E32-5E11-EF28E6966631}"/>
              </a:ext>
            </a:extLst>
          </p:cNvPr>
          <p:cNvCxnSpPr>
            <a:cxnSpLocks/>
          </p:cNvCxnSpPr>
          <p:nvPr/>
        </p:nvCxnSpPr>
        <p:spPr>
          <a:xfrm>
            <a:off x="10830726" y="3501276"/>
            <a:ext cx="0" cy="3017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3EBEF27-77A8-28D2-0824-8E5D2E8B81FA}"/>
              </a:ext>
            </a:extLst>
          </p:cNvPr>
          <p:cNvSpPr txBox="1"/>
          <p:nvPr/>
        </p:nvSpPr>
        <p:spPr>
          <a:xfrm>
            <a:off x="9897275" y="3812209"/>
            <a:ext cx="186690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Not Eligible for Study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A9F4C00-5422-C4D8-0C98-6BC8D092FDA1}"/>
              </a:ext>
            </a:extLst>
          </p:cNvPr>
          <p:cNvCxnSpPr>
            <a:cxnSpLocks/>
          </p:cNvCxnSpPr>
          <p:nvPr/>
        </p:nvCxnSpPr>
        <p:spPr>
          <a:xfrm>
            <a:off x="4193754" y="3082247"/>
            <a:ext cx="0" cy="7207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5BD4CD-0CDF-266F-F1B6-FB08CB04BB7D}"/>
              </a:ext>
            </a:extLst>
          </p:cNvPr>
          <p:cNvCxnSpPr>
            <a:cxnSpLocks/>
          </p:cNvCxnSpPr>
          <p:nvPr/>
        </p:nvCxnSpPr>
        <p:spPr>
          <a:xfrm>
            <a:off x="7763218" y="3512855"/>
            <a:ext cx="0" cy="3295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C8FCC3-3DF2-09AE-E1FE-13606B70CA5C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5315758" y="4222063"/>
            <a:ext cx="952360" cy="5591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C952809-CC76-7B87-BCFE-78989B7BDF72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268118" y="4222063"/>
            <a:ext cx="1039864" cy="567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A5F64BE-CE51-5D4E-3944-283B02D9F994}"/>
              </a:ext>
            </a:extLst>
          </p:cNvPr>
          <p:cNvSpPr txBox="1"/>
          <p:nvPr/>
        </p:nvSpPr>
        <p:spPr>
          <a:xfrm>
            <a:off x="2413725" y="4816849"/>
            <a:ext cx="363189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Arm 1: SOC Chemotherapy (AC-T)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2FFCAF-8628-A4A4-2A1D-9F72207C577D}"/>
              </a:ext>
            </a:extLst>
          </p:cNvPr>
          <p:cNvSpPr txBox="1"/>
          <p:nvPr/>
        </p:nvSpPr>
        <p:spPr>
          <a:xfrm>
            <a:off x="6663946" y="4817611"/>
            <a:ext cx="470971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Arm 2: SOC Chemotherapy (AC-T) + Durvalumab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4CC700-74B5-EE90-DB39-9D4A7FAB781C}"/>
              </a:ext>
            </a:extLst>
          </p:cNvPr>
          <p:cNvSpPr txBox="1"/>
          <p:nvPr/>
        </p:nvSpPr>
        <p:spPr>
          <a:xfrm>
            <a:off x="2632311" y="5532112"/>
            <a:ext cx="749073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SOC Surgery, Radiation (if indicated), Endocrine Therapy (+/- Targeted Therapy)</a:t>
            </a:r>
          </a:p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Follow Up Period: 10 years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FB82CD-8D7E-6ED4-224C-3F0190BDDEEE}"/>
              </a:ext>
            </a:extLst>
          </p:cNvPr>
          <p:cNvCxnSpPr>
            <a:cxnSpLocks/>
          </p:cNvCxnSpPr>
          <p:nvPr/>
        </p:nvCxnSpPr>
        <p:spPr>
          <a:xfrm>
            <a:off x="7248353" y="5157971"/>
            <a:ext cx="0" cy="3741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BC4067C-3B77-BD56-5A61-46591FD94AA7}"/>
              </a:ext>
            </a:extLst>
          </p:cNvPr>
          <p:cNvCxnSpPr>
            <a:cxnSpLocks/>
          </p:cNvCxnSpPr>
          <p:nvPr/>
        </p:nvCxnSpPr>
        <p:spPr>
          <a:xfrm>
            <a:off x="5258598" y="5149552"/>
            <a:ext cx="0" cy="3741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519B50C-9B63-BF77-F40B-272E93547AF4}"/>
              </a:ext>
            </a:extLst>
          </p:cNvPr>
          <p:cNvSpPr txBox="1"/>
          <p:nvPr/>
        </p:nvSpPr>
        <p:spPr>
          <a:xfrm>
            <a:off x="5168528" y="4435545"/>
            <a:ext cx="21813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1:1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644E460-31C7-C63C-AE70-F0D11483B76B}"/>
              </a:ext>
            </a:extLst>
          </p:cNvPr>
          <p:cNvSpPr/>
          <p:nvPr/>
        </p:nvSpPr>
        <p:spPr>
          <a:xfrm>
            <a:off x="5199961" y="131927"/>
            <a:ext cx="6057901" cy="5773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4F28C00-63BC-16FA-50E9-2FA6543B5D48}"/>
              </a:ext>
            </a:extLst>
          </p:cNvPr>
          <p:cNvSpPr/>
          <p:nvPr/>
        </p:nvSpPr>
        <p:spPr>
          <a:xfrm>
            <a:off x="7381904" y="2934866"/>
            <a:ext cx="2160456" cy="5773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F580E4C-4461-0385-7806-A78F4923F2ED}"/>
              </a:ext>
            </a:extLst>
          </p:cNvPr>
          <p:cNvSpPr/>
          <p:nvPr/>
        </p:nvSpPr>
        <p:spPr>
          <a:xfrm>
            <a:off x="456139" y="1295158"/>
            <a:ext cx="6207801" cy="6337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82EB8-3DA4-3EC7-BF32-855FD387F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82932"/>
            <a:ext cx="10972800" cy="637800"/>
          </a:xfrm>
        </p:spPr>
        <p:txBody>
          <a:bodyPr/>
          <a:lstStyle/>
          <a:p>
            <a:pPr algn="ctr"/>
            <a:r>
              <a:rPr lang="en-US" dirty="0"/>
              <a:t>Study Objective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1A077F-D91D-44C6-A24A-535B857F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A8BB2-9CA7-3A32-027A-D583EB3B21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252681"/>
            <a:ext cx="10972800" cy="46805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Characterize the underlying biology that mediates immune therapy response in HR+HER2- early breast cancers classified as MammaPrint High 2, an immunotherapy biomarker in SWOG 2206, using the FLEX Study</a:t>
            </a:r>
          </a:p>
          <a:p>
            <a:pPr>
              <a:spcBef>
                <a:spcPts val="1800"/>
              </a:spcBef>
            </a:pPr>
            <a:r>
              <a:rPr lang="en-US" dirty="0"/>
              <a:t>Characterize clinicopathologic features associated with MammaPrint High 2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/>
                <a:cs typeface="Arial"/>
              </a:rPr>
              <a:t>Evaluate gene expression levels to define immune biology in High 2 (</a:t>
            </a:r>
            <a:r>
              <a:rPr lang="en-US" dirty="0" err="1">
                <a:latin typeface="Arial"/>
                <a:cs typeface="Arial"/>
              </a:rPr>
              <a:t>BluePrint</a:t>
            </a:r>
            <a:r>
              <a:rPr lang="en-US" dirty="0">
                <a:latin typeface="Arial"/>
                <a:cs typeface="Arial"/>
              </a:rPr>
              <a:t> Luminal and Basal subtypes) vs High 1 tumors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latin typeface="Arial"/>
                <a:cs typeface="Arial"/>
              </a:rPr>
              <a:t>Innate and adaptive immunity cell types 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latin typeface="Arial"/>
                <a:cs typeface="Arial"/>
              </a:rPr>
              <a:t>Antigen processing and presentation pathway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>
                <a:latin typeface="Arial"/>
                <a:cs typeface="Arial"/>
              </a:rPr>
              <a:t>Immune checkpoint PD-1 and PD-L1 expression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253B18-5D54-1D16-9821-2F3DDBBB8D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7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253B18-5D54-1D16-9821-2F3DDBBB8D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9284109-3689-8333-0E86-255A8F5D1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30598" r="2471" b="12230"/>
          <a:stretch/>
        </p:blipFill>
        <p:spPr bwMode="auto">
          <a:xfrm>
            <a:off x="763851" y="2704415"/>
            <a:ext cx="10664296" cy="356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389718-E883-C6DE-9488-4F0EF00E8CDE}"/>
              </a:ext>
            </a:extLst>
          </p:cNvPr>
          <p:cNvSpPr txBox="1">
            <a:spLocks/>
          </p:cNvSpPr>
          <p:nvPr/>
        </p:nvSpPr>
        <p:spPr>
          <a:xfrm>
            <a:off x="5198725" y="179449"/>
            <a:ext cx="4030945" cy="636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5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/>
              <a:t>Study Overview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916A358-E2E4-08C2-4749-44B18FD79F86}"/>
              </a:ext>
            </a:extLst>
          </p:cNvPr>
          <p:cNvSpPr txBox="1">
            <a:spLocks/>
          </p:cNvSpPr>
          <p:nvPr/>
        </p:nvSpPr>
        <p:spPr>
          <a:xfrm>
            <a:off x="319058" y="1064151"/>
            <a:ext cx="11553883" cy="1920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/>
              <a:t>FLEX (NCT03053193) is a prospective real world evidence study designed to support investigator-initiated breast cancer research through the curation of paired full transcriptome and clinical data.</a:t>
            </a:r>
          </a:p>
          <a:p>
            <a:r>
              <a:rPr lang="en-US" sz="2200"/>
              <a:t>Enrolls stage I-III breast cancer patients who receive standard of care MammaPrint</a:t>
            </a:r>
          </a:p>
          <a:p>
            <a:endParaRPr lang="en-US" sz="2200"/>
          </a:p>
          <a:p>
            <a:endParaRPr lang="en-US" sz="2200"/>
          </a:p>
        </p:txBody>
      </p:sp>
      <p:pic>
        <p:nvPicPr>
          <p:cNvPr id="13" name="Picture 1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D340A5B1-BCEF-69C3-4202-C6BFE9C73D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5268" r="2586" b="6633"/>
          <a:stretch/>
        </p:blipFill>
        <p:spPr>
          <a:xfrm>
            <a:off x="3937378" y="179448"/>
            <a:ext cx="1357953" cy="56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35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F6ACC-0B58-4447-2284-68FE2105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81" y="251577"/>
            <a:ext cx="9715405" cy="545775"/>
          </a:xfrm>
        </p:spPr>
        <p:txBody>
          <a:bodyPr>
            <a:noAutofit/>
          </a:bodyPr>
          <a:lstStyle/>
          <a:p>
            <a:pPr algn="ctr"/>
            <a:r>
              <a:rPr lang="en-US" sz="3000"/>
              <a:t>Methods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1F05C5-82D3-31F7-477E-8B657E12B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3564" y="217033"/>
            <a:ext cx="874486" cy="365125"/>
          </a:xfrm>
        </p:spPr>
        <p:txBody>
          <a:bodyPr/>
          <a:lstStyle/>
          <a:p>
            <a:fld id="{BE33F7A0-71F0-446B-9DE8-6D75BE64EE0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E319B-1093-12EC-124D-7381A03BDC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0321" y="934949"/>
            <a:ext cx="11687730" cy="533689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Patients</a:t>
            </a:r>
            <a:r>
              <a:rPr lang="en-US" dirty="0"/>
              <a:t>: 2916 patients from FLEX with MammaPrint High Risk, HR+HER2- early breast cancer</a:t>
            </a:r>
          </a:p>
          <a:p>
            <a:r>
              <a:rPr lang="en-US" b="1" dirty="0"/>
              <a:t>Molecular Classification: </a:t>
            </a:r>
          </a:p>
          <a:p>
            <a:pPr lvl="1"/>
            <a:r>
              <a:rPr lang="en-US" dirty="0"/>
              <a:t>MammaPrint High Risk tumors stratified into High 1 (Index 0.00 to -0.569) or High 2 (Index -0.570 to -1.00) </a:t>
            </a:r>
          </a:p>
          <a:p>
            <a:pPr lvl="1"/>
            <a:r>
              <a:rPr lang="en-US" dirty="0"/>
              <a:t>80-gene molecular subtyping signature, </a:t>
            </a:r>
            <a:r>
              <a:rPr lang="en-US" dirty="0" err="1"/>
              <a:t>BluePrint</a:t>
            </a:r>
            <a:r>
              <a:rPr lang="en-US" dirty="0"/>
              <a:t>, further classified High Risk tumors as Luminal-Type or Basal-Type</a:t>
            </a:r>
          </a:p>
          <a:p>
            <a:r>
              <a:rPr lang="en-US" b="1" dirty="0"/>
              <a:t>Immune characterization of High 2 relative to High 1</a:t>
            </a:r>
          </a:p>
          <a:p>
            <a:pPr lvl="1"/>
            <a:r>
              <a:rPr lang="en-US" dirty="0"/>
              <a:t>Immune Cell abundances were defined by the gene-signature based method, </a:t>
            </a:r>
            <a:r>
              <a:rPr lang="en-US" dirty="0" err="1"/>
              <a:t>xCell</a:t>
            </a:r>
            <a:r>
              <a:rPr lang="en-US" dirty="0"/>
              <a:t>, and differences were determined by t-test (adjusted p-value &lt;0.05)</a:t>
            </a:r>
          </a:p>
          <a:p>
            <a:pPr lvl="1"/>
            <a:r>
              <a:rPr lang="en-US" dirty="0"/>
              <a:t>Gene expression of the KEGG pathway genes “antigen processing and presentation” and the expression of PD-1 and PD-L1 between High Risk groups was determined by use of the R package </a:t>
            </a:r>
            <a:r>
              <a:rPr lang="en-US" dirty="0" err="1"/>
              <a:t>Limma</a:t>
            </a:r>
            <a:r>
              <a:rPr lang="en-US" dirty="0"/>
              <a:t> </a:t>
            </a:r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AF289-2DF7-F475-02ED-991802D8A8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39FF43-531E-8824-F607-4E5DCCEA1808}"/>
              </a:ext>
            </a:extLst>
          </p:cNvPr>
          <p:cNvSpPr txBox="1"/>
          <p:nvPr/>
        </p:nvSpPr>
        <p:spPr>
          <a:xfrm>
            <a:off x="389897" y="5857251"/>
            <a:ext cx="755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557"/>
                </a:solidFill>
              </a:rPr>
              <a:t>References: Aran et al., Genome Biology </a:t>
            </a:r>
            <a:r>
              <a:rPr lang="en-US" sz="1200" dirty="0">
                <a:solidFill>
                  <a:srgbClr val="002557"/>
                </a:solidFill>
                <a:latin typeface="+mj-lt"/>
              </a:rPr>
              <a:t>2017; </a:t>
            </a:r>
            <a:r>
              <a:rPr lang="en-US" sz="1200" b="0" dirty="0">
                <a:solidFill>
                  <a:srgbClr val="002557"/>
                </a:solidFill>
                <a:effectLst/>
                <a:latin typeface="+mj-lt"/>
              </a:rPr>
              <a:t>Ritchie et al., Nucleic Acids Research</a:t>
            </a:r>
            <a:r>
              <a:rPr lang="en-US" sz="1200" dirty="0">
                <a:solidFill>
                  <a:srgbClr val="002557"/>
                </a:solidFill>
                <a:latin typeface="+mj-lt"/>
              </a:rPr>
              <a:t> 2015</a:t>
            </a:r>
            <a:r>
              <a:rPr lang="en-US" sz="1200" dirty="0">
                <a:solidFill>
                  <a:srgbClr val="070707"/>
                </a:solidFill>
                <a:latin typeface="Atkinson Hyperlegible"/>
              </a:rPr>
              <a:t>.</a:t>
            </a:r>
            <a:endParaRPr lang="en-US" sz="1200" dirty="0">
              <a:solidFill>
                <a:srgbClr val="0025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5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b38ea2-197b-4b79-916c-8605e7dbc5be" xsi:nil="true"/>
    <SharedWithUsers xmlns="5eb47ed7-cfca-4d0d-ab65-b5d7b504b6b9">
      <UserInfo>
        <DisplayName>Andrea Menicucci</DisplayName>
        <AccountId>1384</AccountId>
        <AccountType/>
      </UserInfo>
      <UserInfo>
        <DisplayName>Harshini Ramaswamy</DisplayName>
        <AccountId>3593</AccountId>
        <AccountType/>
      </UserInfo>
      <UserInfo>
        <DisplayName>Sahra Uygun</DisplayName>
        <AccountId>819</AccountId>
        <AccountType/>
      </UserInfo>
      <UserInfo>
        <DisplayName>Nicole Stivers</DisplayName>
        <AccountId>3585</AccountId>
        <AccountType/>
      </UserInfo>
      <UserInfo>
        <DisplayName>Josien Haan</DisplayName>
        <AccountId>1519</AccountId>
        <AccountType/>
      </UserInfo>
      <UserInfo>
        <DisplayName>Armando Aguilar</DisplayName>
        <AccountId>3568</AccountId>
        <AccountType/>
      </UserInfo>
    </SharedWithUsers>
    <lcf76f155ced4ddcb4097134ff3c332f xmlns="f19cc15d-0eb7-4f0f-9db9-2e0679954d9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7E1A057AF8040AC7B6E70104B9B79" ma:contentTypeVersion="18" ma:contentTypeDescription="Create a new document." ma:contentTypeScope="" ma:versionID="98a9cbd6ef2b37558a45acc1fb924f31">
  <xsd:schema xmlns:xsd="http://www.w3.org/2001/XMLSchema" xmlns:xs="http://www.w3.org/2001/XMLSchema" xmlns:p="http://schemas.microsoft.com/office/2006/metadata/properties" xmlns:ns2="5eb47ed7-cfca-4d0d-ab65-b5d7b504b6b9" xmlns:ns3="f19cc15d-0eb7-4f0f-9db9-2e0679954d9a" xmlns:ns4="9bb38ea2-197b-4b79-916c-8605e7dbc5be" targetNamespace="http://schemas.microsoft.com/office/2006/metadata/properties" ma:root="true" ma:fieldsID="bdd66ea5b1ca472c674ec721049e7c2a" ns2:_="" ns3:_="" ns4:_="">
    <xsd:import namespace="5eb47ed7-cfca-4d0d-ab65-b5d7b504b6b9"/>
    <xsd:import namespace="f19cc15d-0eb7-4f0f-9db9-2e0679954d9a"/>
    <xsd:import namespace="9bb38ea2-197b-4b79-916c-8605e7dbc5b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47ed7-cfca-4d0d-ab65-b5d7b504b6b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9cc15d-0eb7-4f0f-9db9-2e0679954d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b04bda2-d8e1-4b21-aabb-fea5bf2c56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38ea2-197b-4b79-916c-8605e7dbc5b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4bef58f0-d023-4979-87ea-b4e7abf48e98}" ma:internalName="TaxCatchAll" ma:showField="CatchAllData" ma:web="9bb38ea2-197b-4b79-916c-8605e7dbc5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22F70-A46E-4A6A-9CA2-467B65E04DE4}">
  <ds:schemaRefs>
    <ds:schemaRef ds:uri="5eb47ed7-cfca-4d0d-ab65-b5d7b504b6b9"/>
    <ds:schemaRef ds:uri="9bb38ea2-197b-4b79-916c-8605e7dbc5be"/>
    <ds:schemaRef ds:uri="f19cc15d-0eb7-4f0f-9db9-2e0679954d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5BFDCF-52B0-47E2-85E8-FF8A28E709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5F0C78-0E62-4F30-84CA-B8B710B64429}">
  <ds:schemaRefs>
    <ds:schemaRef ds:uri="5eb47ed7-cfca-4d0d-ab65-b5d7b504b6b9"/>
    <ds:schemaRef ds:uri="9bb38ea2-197b-4b79-916c-8605e7dbc5be"/>
    <ds:schemaRef ds:uri="f19cc15d-0eb7-4f0f-9db9-2e0679954d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2207</Words>
  <Application>Microsoft Office PowerPoint</Application>
  <PresentationFormat>Widescreen</PresentationFormat>
  <Paragraphs>287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Atkinson Hyperlegible</vt:lpstr>
      <vt:lpstr>Calibri</vt:lpstr>
      <vt:lpstr>Courier New</vt:lpstr>
      <vt:lpstr>Wingdings</vt:lpstr>
      <vt:lpstr>1_Office Theme</vt:lpstr>
      <vt:lpstr>Elucidating the immune active state of HR+HER2- MammaPrint High 2 early breast cancer</vt:lpstr>
      <vt:lpstr>Key Takeaway Points/Conclusions:</vt:lpstr>
      <vt:lpstr>Neoadjuvant immunotherapy in HR+HER2- breast cancer</vt:lpstr>
      <vt:lpstr>70-gene MammaPrint test: Implications for ET and CT Decisions</vt:lpstr>
      <vt:lpstr>MammaPrint High 2 and neoadjuvant immunotherapy</vt:lpstr>
      <vt:lpstr>S2206 Schema</vt:lpstr>
      <vt:lpstr>Study Objective</vt:lpstr>
      <vt:lpstr>PowerPoint Presentation</vt:lpstr>
      <vt:lpstr>Methods</vt:lpstr>
      <vt:lpstr>Clinical Characteristics</vt:lpstr>
      <vt:lpstr>MammaPrint High 2 tumors have increased innate immunity</vt:lpstr>
      <vt:lpstr>Upregulation of antigen presentation and processing in  MammaPrint High 2 vs High 1</vt:lpstr>
      <vt:lpstr>Upregulation of PD-1 and PD-L1 expression in MP High 2</vt:lpstr>
      <vt:lpstr>MammaPrint High 2 tumors have increased adaptive immunity</vt:lpstr>
      <vt:lpstr>Conclusions: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Wailoon Chan</dc:creator>
  <cp:lastModifiedBy>Karen Guzdzial</cp:lastModifiedBy>
  <cp:revision>4</cp:revision>
  <dcterms:created xsi:type="dcterms:W3CDTF">2020-09-03T18:56:05Z</dcterms:created>
  <dcterms:modified xsi:type="dcterms:W3CDTF">2024-06-26T13:49:24Z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0x0101005CD7E1A057AF8040AC7B6E70104B9B79</vt:lpwstr>
  </property>
</Properties>
</file>