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</p:sldMasterIdLst>
  <p:notesMasterIdLst>
    <p:notesMasterId r:id="rId18"/>
  </p:notesMasterIdLst>
  <p:sldIdLst>
    <p:sldId id="272" r:id="rId5"/>
    <p:sldId id="302" r:id="rId6"/>
    <p:sldId id="280" r:id="rId7"/>
    <p:sldId id="287" r:id="rId8"/>
    <p:sldId id="285" r:id="rId9"/>
    <p:sldId id="288" r:id="rId10"/>
    <p:sldId id="286" r:id="rId11"/>
    <p:sldId id="283" r:id="rId12"/>
    <p:sldId id="300" r:id="rId13"/>
    <p:sldId id="301" r:id="rId14"/>
    <p:sldId id="292" r:id="rId15"/>
    <p:sldId id="289" r:id="rId16"/>
    <p:sldId id="29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3570102-D6D1-711C-DC66-86152F813506}" name="Joyce Joyce" initials="JJ" userId="56abb262cc549e9a" providerId="Windows Live"/>
  <p188:author id="{993DA54E-6682-A75C-5823-B6019FB7A49C}" name="Andrea Menicucci" initials="AM" userId="S::andrea.menicucci@agendia.com::51e47adc-8d18-4309-943e-92ea18f06ded" providerId="AD"/>
  <p188:author id="{509015C3-F9DE-C81D-B261-F3CC81D3747A}" name="Nicole Stivers" initials="NS" userId="S::nicole.stivers@agendia.com::c67f974c-7ec7-4e11-bd10-462b3915e9f8" providerId="AD"/>
  <p188:author id="{F149A9EB-18E6-5B19-BD61-5A442909AC02}" name="Stefanie Ende" initials="SE" userId="S::stefanie.ende@agendia.com::7e903bc1-47e3-4c26-8e9a-2162780890d1" providerId="AD"/>
  <p188:author id="{35CDEAF3-1E06-1D32-8C06-71D66BD06BAD}" name="Harshini Ramaswamy" initials="HR" userId="S::harshini.ramaswamy@agendia.com::dd32bb42-1e65-4552-845f-65e3fb318bb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iloon Chan" initials="WC" lastIdx="1" clrIdx="0">
    <p:extLst>
      <p:ext uri="{19B8F6BF-5375-455C-9EA6-DF929625EA0E}">
        <p15:presenceInfo xmlns:p15="http://schemas.microsoft.com/office/powerpoint/2012/main" userId="S::wailoon.chan@asco.org::61eff083-35ff-4e06-b384-1f073c497e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5E88"/>
    <a:srgbClr val="EC1B44"/>
    <a:srgbClr val="90C850"/>
    <a:srgbClr val="08814A"/>
    <a:srgbClr val="EF5D80"/>
    <a:srgbClr val="FFFFFF"/>
    <a:srgbClr val="1B9BD7"/>
    <a:srgbClr val="F05D7F"/>
    <a:srgbClr val="116F3B"/>
    <a:srgbClr val="71AE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09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en Guzdzial" userId="699b08bc-0c1e-4701-9b53-89bf0cd0d4bd" providerId="ADAL" clId="{697FD9F1-0323-4EEB-A37C-BDF014EA456C}"/>
    <pc:docChg chg="undo custSel modSld modMainMaster">
      <pc:chgData name="Karen Guzdzial" userId="699b08bc-0c1e-4701-9b53-89bf0cd0d4bd" providerId="ADAL" clId="{697FD9F1-0323-4EEB-A37C-BDF014EA456C}" dt="2024-06-26T13:48:52.711" v="10" actId="1076"/>
      <pc:docMkLst>
        <pc:docMk/>
      </pc:docMkLst>
      <pc:sldChg chg="modSp mod">
        <pc:chgData name="Karen Guzdzial" userId="699b08bc-0c1e-4701-9b53-89bf0cd0d4bd" providerId="ADAL" clId="{697FD9F1-0323-4EEB-A37C-BDF014EA456C}" dt="2024-06-26T13:48:50.922" v="9" actId="207"/>
        <pc:sldMkLst>
          <pc:docMk/>
          <pc:sldMk cId="3567143982" sldId="272"/>
        </pc:sldMkLst>
        <pc:spChg chg="mod">
          <ac:chgData name="Karen Guzdzial" userId="699b08bc-0c1e-4701-9b53-89bf0cd0d4bd" providerId="ADAL" clId="{697FD9F1-0323-4EEB-A37C-BDF014EA456C}" dt="2024-06-26T13:48:50.922" v="9" actId="207"/>
          <ac:spMkLst>
            <pc:docMk/>
            <pc:sldMk cId="3567143982" sldId="272"/>
            <ac:spMk id="2" creationId="{2A1C8088-72EA-B979-2C1E-9591EA8ED560}"/>
          </ac:spMkLst>
        </pc:spChg>
      </pc:sldChg>
      <pc:sldChg chg="modSp mod">
        <pc:chgData name="Karen Guzdzial" userId="699b08bc-0c1e-4701-9b53-89bf0cd0d4bd" providerId="ADAL" clId="{697FD9F1-0323-4EEB-A37C-BDF014EA456C}" dt="2024-06-26T13:48:52.711" v="10" actId="1076"/>
        <pc:sldMkLst>
          <pc:docMk/>
          <pc:sldMk cId="469456363" sldId="290"/>
        </pc:sldMkLst>
        <pc:picChg chg="mod">
          <ac:chgData name="Karen Guzdzial" userId="699b08bc-0c1e-4701-9b53-89bf0cd0d4bd" providerId="ADAL" clId="{697FD9F1-0323-4EEB-A37C-BDF014EA456C}" dt="2024-06-26T13:48:52.711" v="10" actId="1076"/>
          <ac:picMkLst>
            <pc:docMk/>
            <pc:sldMk cId="469456363" sldId="290"/>
            <ac:picMk id="4" creationId="{C7EFF544-9FAE-8A86-1E53-6E8E36E2CD3C}"/>
          </ac:picMkLst>
        </pc:picChg>
      </pc:sldChg>
      <pc:sldChg chg="modSp mod">
        <pc:chgData name="Karen Guzdzial" userId="699b08bc-0c1e-4701-9b53-89bf0cd0d4bd" providerId="ADAL" clId="{697FD9F1-0323-4EEB-A37C-BDF014EA456C}" dt="2024-06-26T13:48:11.661" v="6" actId="1076"/>
        <pc:sldMkLst>
          <pc:docMk/>
          <pc:sldMk cId="2864156438" sldId="302"/>
        </pc:sldMkLst>
        <pc:spChg chg="mod">
          <ac:chgData name="Karen Guzdzial" userId="699b08bc-0c1e-4701-9b53-89bf0cd0d4bd" providerId="ADAL" clId="{697FD9F1-0323-4EEB-A37C-BDF014EA456C}" dt="2024-06-26T13:48:11.661" v="6" actId="1076"/>
          <ac:spMkLst>
            <pc:docMk/>
            <pc:sldMk cId="2864156438" sldId="302"/>
            <ac:spMk id="2" creationId="{21608CA0-9243-CB3A-BF40-BD0EDE72C350}"/>
          </ac:spMkLst>
        </pc:spChg>
      </pc:sldChg>
      <pc:sldMasterChg chg="delSp modSp mod modSldLayout">
        <pc:chgData name="Karen Guzdzial" userId="699b08bc-0c1e-4701-9b53-89bf0cd0d4bd" providerId="ADAL" clId="{697FD9F1-0323-4EEB-A37C-BDF014EA456C}" dt="2024-06-26T13:47:51.981" v="4" actId="478"/>
        <pc:sldMasterMkLst>
          <pc:docMk/>
          <pc:sldMasterMk cId="478894413" sldId="2147483663"/>
        </pc:sldMasterMkLst>
        <pc:picChg chg="del mod modCrop">
          <ac:chgData name="Karen Guzdzial" userId="699b08bc-0c1e-4701-9b53-89bf0cd0d4bd" providerId="ADAL" clId="{697FD9F1-0323-4EEB-A37C-BDF014EA456C}" dt="2024-06-26T13:47:51.981" v="4" actId="478"/>
          <ac:picMkLst>
            <pc:docMk/>
            <pc:sldMasterMk cId="478894413" sldId="2147483663"/>
            <ac:picMk id="15" creationId="{32823C6C-73E3-42A3-83A3-6A4C934D2334}"/>
          </ac:picMkLst>
        </pc:picChg>
        <pc:sldLayoutChg chg="delSp mod">
          <pc:chgData name="Karen Guzdzial" userId="699b08bc-0c1e-4701-9b53-89bf0cd0d4bd" providerId="ADAL" clId="{697FD9F1-0323-4EEB-A37C-BDF014EA456C}" dt="2024-06-26T13:47:14.179" v="0" actId="478"/>
          <pc:sldLayoutMkLst>
            <pc:docMk/>
            <pc:sldMasterMk cId="478894413" sldId="2147483663"/>
            <pc:sldLayoutMk cId="2625513485" sldId="2147483664"/>
          </pc:sldLayoutMkLst>
          <pc:picChg chg="del">
            <ac:chgData name="Karen Guzdzial" userId="699b08bc-0c1e-4701-9b53-89bf0cd0d4bd" providerId="ADAL" clId="{697FD9F1-0323-4EEB-A37C-BDF014EA456C}" dt="2024-06-26T13:47:14.179" v="0" actId="478"/>
            <ac:picMkLst>
              <pc:docMk/>
              <pc:sldMasterMk cId="478894413" sldId="2147483663"/>
              <pc:sldLayoutMk cId="2625513485" sldId="2147483664"/>
              <ac:picMk id="6" creationId="{567FB3A7-0AD3-4819-9FFB-85C98D4281E8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A891C-00A5-4A37-B085-8292CA9E7413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4D9E9D-93A9-4E6A-8E42-DC0055A85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8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D9E9D-93A9-4E6A-8E42-DC0055A852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00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D9E9D-93A9-4E6A-8E42-DC0055A852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46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D9E9D-93A9-4E6A-8E42-DC0055A852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693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D9E9D-93A9-4E6A-8E42-DC0055A852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23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0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5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255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7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rgbClr val="002557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Speaker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7D14182-7338-E24A-A336-65D15A2657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Joyce O’Shaughnessy, MD, Texas Oncology, Sarah Cannon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262551348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Joyce O’Shaughnessy, MD, Texas Oncology, Sarah Cannon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3888732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8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CB67DAE-E1EF-8040-9240-16BFD8EDA7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Joyce O’Shaughnessy, MD, Texas Oncology, Sarah Cannon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1891049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609FE5-2F18-684C-97F3-2F85F052DB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Joyce O’Shaughnessy, MD, Texas Oncology, Sarah Cannon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3934686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0080" y="365124"/>
            <a:ext cx="10972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0080" y="1825625"/>
            <a:ext cx="109728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83564" y="217034"/>
            <a:ext cx="874486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84D898-A908-4F9B-8BFC-D0A350053FE5}"/>
              </a:ext>
            </a:extLst>
          </p:cNvPr>
          <p:cNvSpPr txBox="1"/>
          <p:nvPr userDrawn="1"/>
        </p:nvSpPr>
        <p:spPr>
          <a:xfrm>
            <a:off x="2659934" y="6446454"/>
            <a:ext cx="69654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>
                <a:solidFill>
                  <a:srgbClr val="002557"/>
                </a:solidFill>
              </a:rPr>
              <a:t>PRESENTED BY: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8614F4-5F07-3818-414A-7F174ECCEE21}"/>
              </a:ext>
            </a:extLst>
          </p:cNvPr>
          <p:cNvSpPr txBox="1">
            <a:spLocks/>
          </p:cNvSpPr>
          <p:nvPr userDrawn="1"/>
        </p:nvSpPr>
        <p:spPr>
          <a:xfrm>
            <a:off x="3324404" y="6271847"/>
            <a:ext cx="5852160" cy="28135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8764"/>
              </a:buClr>
              <a:buFontTx/>
              <a:buNone/>
              <a:defRPr lang="en-US" sz="10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Wingdings" panose="05000000000000000000" pitchFamily="2" charset="2"/>
              <a:buChar char="§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Courier New" panose="02070309020205020404" pitchFamily="49" charset="0"/>
              <a:buChar char="o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Joyce O’Shaughnessy, MD, Texas Oncology, Sarah Cannon Research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894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5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008764"/>
        </a:buClr>
        <a:buFont typeface="Arial" panose="020B0604020202020204" pitchFamily="34" charset="0"/>
        <a:buChar char="•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Wingdings" panose="05000000000000000000" pitchFamily="2" charset="2"/>
        <a:buChar char="§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Courier New" panose="02070309020205020404" pitchFamily="49" charset="0"/>
        <a:buChar char="o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C8088-72EA-B979-2C1E-9591EA8ED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706811"/>
            <a:ext cx="10972800" cy="2012398"/>
          </a:xfrm>
        </p:spPr>
        <p:txBody>
          <a:bodyPr>
            <a:noAutofit/>
          </a:bodyPr>
          <a:lstStyle/>
          <a:p>
            <a:r>
              <a:rPr lang="en-US" sz="3500" dirty="0"/>
              <a:t>Association of MammaPrint index and 3-year outcome of patients in the FLEX Registry trial with HR+HER2- early-stage breast cancer treated with chemotherapy with or without anthracycline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03AF95-A4ED-4591-BC5E-E3D36199B1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21335"/>
            <a:ext cx="10972800" cy="948671"/>
          </a:xfrm>
        </p:spPr>
        <p:txBody>
          <a:bodyPr>
            <a:noAutofit/>
          </a:bodyPr>
          <a:lstStyle/>
          <a:p>
            <a:r>
              <a:rPr lang="en-US" sz="2000" b="1" i="0" dirty="0">
                <a:solidFill>
                  <a:srgbClr val="222222"/>
                </a:solidFill>
                <a:effectLst/>
                <a:latin typeface="+mj-lt"/>
              </a:rPr>
              <a:t>Joyce O'Shaughnessy</a:t>
            </a:r>
            <a:r>
              <a:rPr lang="en-US" sz="2000" b="1" i="0" baseline="30000" dirty="0">
                <a:solidFill>
                  <a:srgbClr val="222222"/>
                </a:solidFill>
                <a:effectLst/>
                <a:latin typeface="+mj-lt"/>
              </a:rPr>
              <a:t>1</a:t>
            </a:r>
            <a:r>
              <a:rPr lang="en-US" sz="1900" b="0" i="0" dirty="0">
                <a:solidFill>
                  <a:srgbClr val="222222"/>
                </a:solidFill>
                <a:effectLst/>
                <a:latin typeface="+mj-lt"/>
              </a:rPr>
              <a:t>, 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+mj-lt"/>
              </a:rPr>
              <a:t>Cathy Lynne Graham</a:t>
            </a:r>
            <a:r>
              <a:rPr lang="en-US" sz="1800" b="0" i="0" baseline="30000" dirty="0">
                <a:solidFill>
                  <a:srgbClr val="222222"/>
                </a:solidFill>
                <a:effectLst/>
                <a:latin typeface="+mj-lt"/>
              </a:rPr>
              <a:t>2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+mj-lt"/>
              </a:rPr>
              <a:t>, Pat Whitworth</a:t>
            </a:r>
            <a:r>
              <a:rPr lang="en-US" sz="1800" b="0" i="0" baseline="30000" dirty="0">
                <a:solidFill>
                  <a:srgbClr val="222222"/>
                </a:solidFill>
                <a:effectLst/>
                <a:latin typeface="+mj-lt"/>
              </a:rPr>
              <a:t>3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+mj-lt"/>
              </a:rPr>
              <a:t>, Peter D. Beitsch</a:t>
            </a:r>
            <a:r>
              <a:rPr lang="en-US" sz="1800" b="0" i="0" baseline="30000" dirty="0">
                <a:solidFill>
                  <a:srgbClr val="222222"/>
                </a:solidFill>
                <a:effectLst/>
                <a:latin typeface="+mj-lt"/>
              </a:rPr>
              <a:t>4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+mj-lt"/>
              </a:rPr>
              <a:t>, Cynthia R. C. Osborne</a:t>
            </a:r>
            <a:r>
              <a:rPr lang="en-US" sz="1800" b="0" i="0" baseline="30000" dirty="0">
                <a:solidFill>
                  <a:srgbClr val="222222"/>
                </a:solidFill>
                <a:effectLst/>
                <a:latin typeface="+mj-lt"/>
              </a:rPr>
              <a:t>5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+mj-lt"/>
              </a:rPr>
              <a:t>, Rakhshanda </a:t>
            </a:r>
            <a:r>
              <a:rPr lang="en-US" sz="1800" b="0" i="0" dirty="0" err="1">
                <a:solidFill>
                  <a:srgbClr val="222222"/>
                </a:solidFill>
                <a:effectLst/>
                <a:latin typeface="+mj-lt"/>
              </a:rPr>
              <a:t>Layeequr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+mj-lt"/>
              </a:rPr>
              <a:t> Rahman</a:t>
            </a:r>
            <a:r>
              <a:rPr lang="en-US" sz="1800" b="0" i="0" baseline="30000" dirty="0">
                <a:solidFill>
                  <a:srgbClr val="222222"/>
                </a:solidFill>
                <a:effectLst/>
                <a:latin typeface="+mj-lt"/>
              </a:rPr>
              <a:t>6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+mj-lt"/>
              </a:rPr>
              <a:t>, Eric Allen Brown</a:t>
            </a:r>
            <a:r>
              <a:rPr lang="en-US" sz="1800" b="0" i="0" baseline="30000" dirty="0">
                <a:solidFill>
                  <a:srgbClr val="222222"/>
                </a:solidFill>
                <a:effectLst/>
                <a:latin typeface="+mj-lt"/>
              </a:rPr>
              <a:t>7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+mj-lt"/>
              </a:rPr>
              <a:t>, Linsey P. Gold</a:t>
            </a:r>
            <a:r>
              <a:rPr lang="en-US" sz="1800" baseline="30000" dirty="0">
                <a:solidFill>
                  <a:srgbClr val="222222"/>
                </a:solidFill>
                <a:latin typeface="+mj-lt"/>
              </a:rPr>
              <a:t>7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+mj-lt"/>
              </a:rPr>
              <a:t>, Nathalie McDowell Johnson</a:t>
            </a:r>
            <a:r>
              <a:rPr lang="en-US" sz="1800" b="0" i="0" baseline="30000" dirty="0">
                <a:solidFill>
                  <a:srgbClr val="222222"/>
                </a:solidFill>
                <a:effectLst/>
                <a:latin typeface="+mj-lt"/>
              </a:rPr>
              <a:t>8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+mj-lt"/>
              </a:rPr>
              <a:t>, Adam Brufsky</a:t>
            </a:r>
            <a:r>
              <a:rPr lang="en-US" sz="1800" b="0" i="0" baseline="30000" dirty="0">
                <a:solidFill>
                  <a:srgbClr val="222222"/>
                </a:solidFill>
                <a:effectLst/>
                <a:latin typeface="+mj-lt"/>
              </a:rPr>
              <a:t>9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+mj-lt"/>
              </a:rPr>
              <a:t>, Harshini Ramaswamy</a:t>
            </a:r>
            <a:r>
              <a:rPr lang="en-US" sz="1800" b="0" i="0" baseline="30000" dirty="0">
                <a:solidFill>
                  <a:srgbClr val="222222"/>
                </a:solidFill>
                <a:effectLst/>
                <a:latin typeface="+mj-lt"/>
              </a:rPr>
              <a:t>10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+mj-lt"/>
              </a:rPr>
              <a:t>, Nicole Stivers</a:t>
            </a:r>
            <a:r>
              <a:rPr lang="en-US" sz="1800" b="0" i="0" baseline="30000" dirty="0">
                <a:solidFill>
                  <a:srgbClr val="222222"/>
                </a:solidFill>
                <a:effectLst/>
                <a:latin typeface="+mj-lt"/>
              </a:rPr>
              <a:t>10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+mj-lt"/>
              </a:rPr>
              <a:t>, Andrea Menicucci</a:t>
            </a:r>
            <a:r>
              <a:rPr lang="en-US" sz="1800" b="0" i="0" baseline="30000" dirty="0">
                <a:solidFill>
                  <a:srgbClr val="222222"/>
                </a:solidFill>
                <a:effectLst/>
                <a:latin typeface="+mj-lt"/>
              </a:rPr>
              <a:t>10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+mj-lt"/>
              </a:rPr>
              <a:t>, William Audeh</a:t>
            </a:r>
            <a:r>
              <a:rPr lang="en-US" sz="1800" b="0" i="0" baseline="30000" dirty="0">
                <a:solidFill>
                  <a:srgbClr val="222222"/>
                </a:solidFill>
                <a:effectLst/>
                <a:latin typeface="+mj-lt"/>
              </a:rPr>
              <a:t>10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+mj-lt"/>
              </a:rPr>
              <a:t>, </a:t>
            </a:r>
            <a:r>
              <a:rPr lang="en-US" sz="1900" b="1" i="0" dirty="0">
                <a:solidFill>
                  <a:srgbClr val="222222"/>
                </a:solidFill>
                <a:effectLst/>
                <a:latin typeface="+mj-lt"/>
              </a:rPr>
              <a:t>FLEX Investigators' Group</a:t>
            </a:r>
            <a:endParaRPr lang="en-US" sz="1900" dirty="0">
              <a:latin typeface="+mj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2595B0-1301-92F1-0486-2E4E053869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8CE889-5337-2C56-F70A-9AD5464B8C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1400" b="0" i="0" baseline="30000">
                <a:solidFill>
                  <a:srgbClr val="222222"/>
                </a:solidFill>
                <a:effectLst/>
                <a:latin typeface="+mn-lt"/>
              </a:rPr>
              <a:t>1</a:t>
            </a:r>
            <a:r>
              <a:rPr lang="en-US" sz="1400" b="0" i="0">
                <a:solidFill>
                  <a:srgbClr val="222222"/>
                </a:solidFill>
                <a:effectLst/>
                <a:latin typeface="+mn-lt"/>
              </a:rPr>
              <a:t>Baylor University Medical Center, Texas Oncology, The US Oncology Network, Dallas, TX; </a:t>
            </a:r>
            <a:r>
              <a:rPr lang="en-US" sz="1400" b="0" i="0" baseline="30000">
                <a:solidFill>
                  <a:srgbClr val="222222"/>
                </a:solidFill>
                <a:effectLst/>
                <a:latin typeface="+mn-lt"/>
              </a:rPr>
              <a:t>2</a:t>
            </a:r>
            <a:r>
              <a:rPr lang="en-US" sz="1400" b="0" i="0">
                <a:solidFill>
                  <a:srgbClr val="222222"/>
                </a:solidFill>
                <a:effectLst/>
                <a:latin typeface="+mn-lt"/>
              </a:rPr>
              <a:t>Emory University, Atlanta, GA; </a:t>
            </a:r>
            <a:r>
              <a:rPr lang="en-US" sz="1400" b="0" i="0" baseline="30000">
                <a:solidFill>
                  <a:srgbClr val="222222"/>
                </a:solidFill>
                <a:effectLst/>
                <a:latin typeface="+mn-lt"/>
              </a:rPr>
              <a:t>3</a:t>
            </a:r>
            <a:r>
              <a:rPr lang="en-US" sz="1400" b="0" i="0">
                <a:solidFill>
                  <a:srgbClr val="222222"/>
                </a:solidFill>
                <a:effectLst/>
                <a:latin typeface="+mn-lt"/>
              </a:rPr>
              <a:t>Nashville Breast Center, Nashville, TN; </a:t>
            </a:r>
            <a:r>
              <a:rPr lang="en-US" sz="1400" b="0" i="0" baseline="30000">
                <a:solidFill>
                  <a:srgbClr val="222222"/>
                </a:solidFill>
                <a:effectLst/>
                <a:latin typeface="+mn-lt"/>
              </a:rPr>
              <a:t>4</a:t>
            </a:r>
            <a:r>
              <a:rPr lang="en-US" sz="1400" b="0" i="0">
                <a:solidFill>
                  <a:srgbClr val="222222"/>
                </a:solidFill>
                <a:effectLst/>
                <a:latin typeface="+mn-lt"/>
              </a:rPr>
              <a:t>Dallas Surgical Group, Dallas, TX; </a:t>
            </a:r>
            <a:r>
              <a:rPr lang="en-US" sz="1400" b="0" i="0" baseline="30000">
                <a:solidFill>
                  <a:srgbClr val="222222"/>
                </a:solidFill>
                <a:effectLst/>
                <a:latin typeface="+mn-lt"/>
              </a:rPr>
              <a:t>5</a:t>
            </a:r>
            <a:r>
              <a:rPr lang="en-US" sz="1400" b="0" i="0">
                <a:solidFill>
                  <a:srgbClr val="222222"/>
                </a:solidFill>
                <a:effectLst/>
                <a:latin typeface="+mn-lt"/>
              </a:rPr>
              <a:t>Texas Oncology PA, Dallas, TX; </a:t>
            </a:r>
            <a:r>
              <a:rPr lang="en-US" sz="1400" b="0" i="0" baseline="30000">
                <a:solidFill>
                  <a:srgbClr val="222222"/>
                </a:solidFill>
                <a:effectLst/>
                <a:latin typeface="+mn-lt"/>
              </a:rPr>
              <a:t>6</a:t>
            </a:r>
            <a:r>
              <a:rPr lang="en-US" sz="1400" b="0" i="0">
                <a:solidFill>
                  <a:srgbClr val="222222"/>
                </a:solidFill>
                <a:effectLst/>
                <a:latin typeface="+mn-lt"/>
              </a:rPr>
              <a:t>Texas Tech University Health Sciences Center School of Medicine, Lubbock, TX; </a:t>
            </a:r>
            <a:r>
              <a:rPr lang="en-US" sz="1400" b="0" i="0" baseline="30000">
                <a:solidFill>
                  <a:srgbClr val="222222"/>
                </a:solidFill>
                <a:effectLst/>
                <a:latin typeface="+mn-lt"/>
              </a:rPr>
              <a:t>7</a:t>
            </a:r>
            <a:r>
              <a:rPr lang="en-US" sz="1400" b="0" i="0">
                <a:solidFill>
                  <a:srgbClr val="222222"/>
                </a:solidFill>
                <a:effectLst/>
                <a:latin typeface="+mn-lt"/>
              </a:rPr>
              <a:t>Comprehensive Breast Care, Troy, MI; </a:t>
            </a:r>
            <a:r>
              <a:rPr lang="en-US" sz="1400" b="0" i="0" baseline="30000">
                <a:solidFill>
                  <a:srgbClr val="222222"/>
                </a:solidFill>
                <a:effectLst/>
                <a:latin typeface="+mn-lt"/>
              </a:rPr>
              <a:t>8</a:t>
            </a:r>
            <a:r>
              <a:rPr lang="en-US" sz="1400" b="0" i="0">
                <a:solidFill>
                  <a:srgbClr val="222222"/>
                </a:solidFill>
                <a:effectLst/>
                <a:latin typeface="+mn-lt"/>
              </a:rPr>
              <a:t>Legacy Health System, Portland, OR; </a:t>
            </a:r>
            <a:r>
              <a:rPr lang="en-US" sz="1400" b="0" i="0" baseline="30000">
                <a:solidFill>
                  <a:srgbClr val="222222"/>
                </a:solidFill>
                <a:effectLst/>
                <a:latin typeface="+mn-lt"/>
              </a:rPr>
              <a:t>9</a:t>
            </a:r>
            <a:r>
              <a:rPr lang="en-US" sz="1400" b="0" i="0">
                <a:solidFill>
                  <a:srgbClr val="222222"/>
                </a:solidFill>
                <a:effectLst/>
                <a:latin typeface="+mn-lt"/>
              </a:rPr>
              <a:t>University of Pittsburgh, Pittsburgh, PA; </a:t>
            </a:r>
            <a:r>
              <a:rPr lang="en-US" sz="1400" b="0" i="0" baseline="30000">
                <a:solidFill>
                  <a:srgbClr val="222222"/>
                </a:solidFill>
                <a:effectLst/>
                <a:latin typeface="+mn-lt"/>
              </a:rPr>
              <a:t>10</a:t>
            </a:r>
            <a:r>
              <a:rPr lang="en-US" sz="1400" b="0" i="0">
                <a:solidFill>
                  <a:srgbClr val="222222"/>
                </a:solidFill>
                <a:effectLst/>
                <a:latin typeface="+mn-lt"/>
              </a:rPr>
              <a:t>Medical Affairs, Agendia, Inc., Irvine, CA</a:t>
            </a:r>
            <a:endParaRPr lang="en-US" sz="1400">
              <a:latin typeface="+mn-lt"/>
            </a:endParaRPr>
          </a:p>
          <a:p>
            <a:endParaRPr lang="en-US" sz="1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7143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501843-5C97-8299-3050-A0DC3BABE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dirty="0" smtClean="0"/>
              <a:pPr/>
              <a:t>10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87844-53B9-D18F-9E51-6CE07B41B7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61A98B9-F022-1954-DC29-879CB29895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5326502"/>
            <a:ext cx="10891706" cy="84398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200" dirty="0">
                <a:latin typeface="Arial"/>
                <a:cs typeface="Arial"/>
              </a:rPr>
              <a:t>High 2 tumors had worse outcomes treated with TC vs High 2 tumors with AC-T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48AF79-E785-F6E2-8E1C-3DBF6D603258}"/>
              </a:ext>
            </a:extLst>
          </p:cNvPr>
          <p:cNvSpPr/>
          <p:nvPr/>
        </p:nvSpPr>
        <p:spPr>
          <a:xfrm>
            <a:off x="2933195" y="1825830"/>
            <a:ext cx="624028" cy="312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127E18A-062B-1B85-1E92-709E91B1AA45}"/>
              </a:ext>
            </a:extLst>
          </p:cNvPr>
          <p:cNvGrpSpPr/>
          <p:nvPr/>
        </p:nvGrpSpPr>
        <p:grpSpPr>
          <a:xfrm>
            <a:off x="762732" y="1077919"/>
            <a:ext cx="4709786" cy="3973967"/>
            <a:chOff x="762732" y="904669"/>
            <a:chExt cx="4709786" cy="397396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663DE00-D22C-E06F-E14E-CE9EDA61E625}"/>
                </a:ext>
              </a:extLst>
            </p:cNvPr>
            <p:cNvSpPr txBox="1"/>
            <p:nvPr/>
          </p:nvSpPr>
          <p:spPr>
            <a:xfrm>
              <a:off x="2721394" y="904669"/>
              <a:ext cx="7924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AC-T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1B16ADA-27B8-3B32-E2F2-E87541C05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732" y="1400194"/>
              <a:ext cx="4709786" cy="3478442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CEDCF9B-5E9A-9FF8-5083-58C5CFEC2085}"/>
              </a:ext>
            </a:extLst>
          </p:cNvPr>
          <p:cNvGrpSpPr/>
          <p:nvPr/>
        </p:nvGrpSpPr>
        <p:grpSpPr>
          <a:xfrm>
            <a:off x="6357852" y="1077919"/>
            <a:ext cx="4793900" cy="4000810"/>
            <a:chOff x="6357852" y="904669"/>
            <a:chExt cx="4793900" cy="400081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61BF41E-B6C2-48E7-E807-D4F327D7F0D1}"/>
                </a:ext>
              </a:extLst>
            </p:cNvPr>
            <p:cNvSpPr txBox="1"/>
            <p:nvPr/>
          </p:nvSpPr>
          <p:spPr>
            <a:xfrm>
              <a:off x="8508580" y="904669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TC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5961089-8CB5-12EC-1024-A885547A1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57852" y="1373353"/>
              <a:ext cx="4793900" cy="3532126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2B4BBA9-8645-CA7D-5087-AB4054759706}"/>
              </a:ext>
            </a:extLst>
          </p:cNvPr>
          <p:cNvSpPr txBox="1">
            <a:spLocks/>
          </p:cNvSpPr>
          <p:nvPr/>
        </p:nvSpPr>
        <p:spPr>
          <a:xfrm>
            <a:off x="609600" y="228082"/>
            <a:ext cx="10972800" cy="5820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25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kumimoji="0" lang="en-US" sz="3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3-Year RFS in </a:t>
            </a:r>
            <a:r>
              <a:rPr lang="en-US" dirty="0">
                <a:latin typeface="Arial"/>
                <a:cs typeface="Arial"/>
              </a:rPr>
              <a:t>Luminal MP High 2 Patients with AC-T or TC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477509-D048-DDD2-E6CE-CBBFE09E921B}"/>
              </a:ext>
            </a:extLst>
          </p:cNvPr>
          <p:cNvSpPr txBox="1"/>
          <p:nvPr/>
        </p:nvSpPr>
        <p:spPr>
          <a:xfrm>
            <a:off x="3755921" y="1053385"/>
            <a:ext cx="451059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Patients not randomized to TC vs AC-T </a:t>
            </a:r>
          </a:p>
        </p:txBody>
      </p:sp>
    </p:spTree>
    <p:extLst>
      <p:ext uri="{BB962C8B-B14F-4D97-AF65-F5344CB8AC3E}">
        <p14:creationId xmlns:p14="http://schemas.microsoft.com/office/powerpoint/2010/main" val="357749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68C6E-C3D8-E9C2-031A-F4F286498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9957"/>
            <a:ext cx="10972800" cy="86144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MammaPrint High 2 may be associated with benefit from anthracycline therapy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501843-5C97-8299-3050-A0DC3BABE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dirty="0" smtClean="0"/>
              <a:pPr/>
              <a:t>11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87844-53B9-D18F-9E51-6CE07B41B7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6943BA2B-13A8-BF3E-6A05-1C1D2FF198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0329399"/>
              </p:ext>
            </p:extLst>
          </p:nvPr>
        </p:nvGraphicFramePr>
        <p:xfrm>
          <a:off x="760147" y="1095832"/>
          <a:ext cx="10323417" cy="1338868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3707308">
                  <a:extLst>
                    <a:ext uri="{9D8B030D-6E8A-4147-A177-3AD203B41FA5}">
                      <a16:colId xmlns:a16="http://schemas.microsoft.com/office/drawing/2014/main" val="3069837708"/>
                    </a:ext>
                  </a:extLst>
                </a:gridCol>
                <a:gridCol w="3425271">
                  <a:extLst>
                    <a:ext uri="{9D8B030D-6E8A-4147-A177-3AD203B41FA5}">
                      <a16:colId xmlns:a16="http://schemas.microsoft.com/office/drawing/2014/main" val="3166783655"/>
                    </a:ext>
                  </a:extLst>
                </a:gridCol>
                <a:gridCol w="3190838">
                  <a:extLst>
                    <a:ext uri="{9D8B030D-6E8A-4147-A177-3AD203B41FA5}">
                      <a16:colId xmlns:a16="http://schemas.microsoft.com/office/drawing/2014/main" val="1889725933"/>
                    </a:ext>
                  </a:extLst>
                </a:gridCol>
              </a:tblGrid>
              <a:tr h="38390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Chemotherapy Regimen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High 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High 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308266"/>
                  </a:ext>
                </a:extLst>
              </a:tr>
              <a:tr h="326317">
                <a:tc>
                  <a:txBody>
                    <a:bodyPr/>
                    <a:lstStyle/>
                    <a:p>
                      <a:pPr marL="457200" indent="0" algn="l" fontAlgn="b"/>
                      <a:r>
                        <a:rPr lang="en-US" sz="20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TC  (N=386)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97.1% (95.1 - 99.2)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chemeClr val="tx1"/>
                          </a:solidFill>
                          <a:effectLst/>
                        </a:rPr>
                        <a:t>86.4% (74.2 - 100.0)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2899861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marL="457200" indent="0" algn="l" fontAlgn="b"/>
                      <a:r>
                        <a:rPr lang="en-US" sz="20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AC-T/TAC  (N=228)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chemeClr val="tx1"/>
                          </a:solidFill>
                          <a:effectLst/>
                        </a:rPr>
                        <a:t>95.3% (91.8 - 98.8)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97.7% (93.4 - 100.0)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166048"/>
                  </a:ext>
                </a:extLst>
              </a:tr>
              <a:tr h="283765">
                <a:tc>
                  <a:txBody>
                    <a:bodyPr/>
                    <a:lstStyle/>
                    <a:p>
                      <a:pPr marL="457200" lvl="0" indent="0" algn="l">
                        <a:buNone/>
                      </a:pPr>
                      <a:r>
                        <a:rPr lang="en-US" sz="20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Difference in 3-yr RFS</a:t>
                      </a:r>
                    </a:p>
                  </a:txBody>
                  <a:tcPr marL="9524" marR="9524" marT="95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-1.8%</a:t>
                      </a:r>
                    </a:p>
                  </a:txBody>
                  <a:tcPr marL="9524" marR="9524" marT="952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11.3%</a:t>
                      </a:r>
                    </a:p>
                  </a:txBody>
                  <a:tcPr marL="9524" marR="9524" marT="952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270993"/>
                  </a:ext>
                </a:extLst>
              </a:tr>
            </a:tbl>
          </a:graphicData>
        </a:graphic>
      </p:graphicFrame>
      <p:pic>
        <p:nvPicPr>
          <p:cNvPr id="7" name="Picture 6" descr="A graph with red rectangles&#10;&#10;Description automatically generated">
            <a:extLst>
              <a:ext uri="{FF2B5EF4-FFF2-40B4-BE49-F238E27FC236}">
                <a16:creationId xmlns:a16="http://schemas.microsoft.com/office/drawing/2014/main" id="{2799CB22-3D88-DD92-6675-D0113F31C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55" y="2547227"/>
            <a:ext cx="4693202" cy="3622753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AE8AA52-EFD6-D7D7-82AB-F4572110CA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0147" y="3355394"/>
            <a:ext cx="4693202" cy="2481205"/>
          </a:xfr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Similar 3-yr RFS rates </a:t>
            </a:r>
            <a:r>
              <a:rPr lang="en-US" sz="2200" dirty="0">
                <a:latin typeface="Arial"/>
                <a:cs typeface="Arial"/>
              </a:rPr>
              <a:t>for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High 1 patients treated with AC-T or TC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latin typeface="Arial"/>
                <a:cs typeface="Arial"/>
              </a:rPr>
              <a:t>Higher 3-yr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RFS rate for High 2 patients treated with AC-T than with TC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FB91B0-FEEE-1C0D-7B22-66F05FC05EAF}"/>
              </a:ext>
            </a:extLst>
          </p:cNvPr>
          <p:cNvSpPr txBox="1"/>
          <p:nvPr/>
        </p:nvSpPr>
        <p:spPr>
          <a:xfrm>
            <a:off x="760147" y="2627857"/>
            <a:ext cx="451059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Patients not randomized to TC vs AC-T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3977EA-2211-7134-4995-272F0FFA705E}"/>
              </a:ext>
            </a:extLst>
          </p:cNvPr>
          <p:cNvSpPr/>
          <p:nvPr/>
        </p:nvSpPr>
        <p:spPr>
          <a:xfrm>
            <a:off x="5527994" y="2122444"/>
            <a:ext cx="4693202" cy="312256"/>
          </a:xfrm>
          <a:prstGeom prst="rect">
            <a:avLst/>
          </a:prstGeom>
          <a:noFill/>
          <a:ln w="28575">
            <a:solidFill>
              <a:srgbClr val="EC1B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67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08CA0-9243-CB3A-BF40-BD0EDE72C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65124"/>
            <a:ext cx="10972800" cy="53657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Conclusions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BE5340-1460-4812-09FA-9FEF40841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B520A9-F4F5-52DD-D6C9-0E82E2DCE71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2836" y="1049790"/>
            <a:ext cx="11755213" cy="510971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In the real-world FLEX Registry trial, pts with MammaPrint High 2, </a:t>
            </a:r>
            <a:r>
              <a:rPr lang="en-US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BluePrint</a:t>
            </a:r>
            <a:r>
              <a:rPr lang="en-US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/>
                <a:ea typeface="Calibri" panose="020F0502020204030204" pitchFamily="34" charset="0"/>
              </a:rPr>
              <a:t>Luminal B, HR+ HER2- EBC </a:t>
            </a:r>
            <a:r>
              <a:rPr lang="en-US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have higher 3-yr RFS rate with AC-T than with TC therapy (non-randomized)</a:t>
            </a:r>
            <a:endParaRPr lang="en-US" dirty="0">
              <a:latin typeface="+mn-lt"/>
              <a:ea typeface="Calibri" panose="020F0502020204030204" pitchFamily="34" charset="0"/>
            </a:endParaRPr>
          </a:p>
          <a:p>
            <a:r>
              <a:rPr lang="en-US" dirty="0">
                <a:ea typeface="Calibri" panose="020F0502020204030204" pitchFamily="34" charset="0"/>
              </a:rPr>
              <a:t>Luminal MP High 1 patients have similar 3-yr RFS rates with adjuvant TC as with AC-T</a:t>
            </a:r>
          </a:p>
          <a:p>
            <a:r>
              <a:rPr lang="en-US" dirty="0">
                <a:ea typeface="Calibri" panose="020F0502020204030204" pitchFamily="34" charset="0"/>
              </a:rPr>
              <a:t>AC-T-treated High 1 and High 2 patients were significantly more likely to be premenopausal, node-positive and have larger cancers (adverse prognostic features) than those treated with TC.  Yet,   AC-T-treated High 2 patients had better outcome </a:t>
            </a:r>
            <a:r>
              <a:rPr lang="en-US">
                <a:ea typeface="Calibri" panose="020F0502020204030204" pitchFamily="34" charset="0"/>
              </a:rPr>
              <a:t>than TC-treated </a:t>
            </a:r>
            <a:r>
              <a:rPr lang="en-US" dirty="0">
                <a:ea typeface="Calibri" panose="020F0502020204030204" pitchFamily="34" charset="0"/>
              </a:rPr>
              <a:t>High </a:t>
            </a:r>
            <a:r>
              <a:rPr lang="en-US">
                <a:ea typeface="Calibri" panose="020F0502020204030204" pitchFamily="34" charset="0"/>
              </a:rPr>
              <a:t>2 pts. </a:t>
            </a:r>
            <a:endParaRPr lang="en-US" dirty="0">
              <a:ea typeface="Calibri" panose="020F0502020204030204" pitchFamily="34" charset="0"/>
            </a:endParaRPr>
          </a:p>
          <a:p>
            <a:r>
              <a:rPr lang="en-US" dirty="0">
                <a:ea typeface="Calibri" panose="020F0502020204030204" pitchFamily="34" charset="0"/>
              </a:rPr>
              <a:t>Continued accrual to total of 30,000 EBC patients with 10-years follow-up is planned within the FLEX trial </a:t>
            </a:r>
          </a:p>
          <a:p>
            <a:r>
              <a:rPr lang="en-US" dirty="0">
                <a:latin typeface="+mn-lt"/>
                <a:ea typeface="Calibri" panose="020F0502020204030204" pitchFamily="34" charset="0"/>
              </a:rPr>
              <a:t>These preliminary findings are consistent with knowledge of High 2 Biology:</a:t>
            </a:r>
          </a:p>
          <a:p>
            <a:pPr lvl="2"/>
            <a:r>
              <a:rPr lang="en-US" sz="2400" b="1" dirty="0">
                <a:latin typeface="+mn-lt"/>
                <a:ea typeface="Calibri" panose="020F0502020204030204" pitchFamily="34" charset="0"/>
                <a:sym typeface="Wingdings" panose="05000000000000000000" pitchFamily="2" charset="2"/>
              </a:rPr>
              <a:t>Is similar to TNBC</a:t>
            </a:r>
            <a:r>
              <a:rPr lang="en-US" sz="2400" dirty="0">
                <a:latin typeface="+mn-lt"/>
                <a:ea typeface="Calibri" panose="020F0502020204030204" pitchFamily="34" charset="0"/>
                <a:sym typeface="Wingdings" panose="05000000000000000000" pitchFamily="2" charset="2"/>
              </a:rPr>
              <a:t>  Rios-</a:t>
            </a:r>
            <a:r>
              <a:rPr lang="en-US" sz="2400" dirty="0" err="1">
                <a:latin typeface="+mn-lt"/>
                <a:ea typeface="Calibri" panose="020F0502020204030204" pitchFamily="34" charset="0"/>
                <a:sym typeface="Wingdings" panose="05000000000000000000" pitchFamily="2" charset="2"/>
              </a:rPr>
              <a:t>Hoyo</a:t>
            </a:r>
            <a:r>
              <a:rPr lang="en-US" sz="2400" dirty="0">
                <a:latin typeface="+mn-lt"/>
                <a:ea typeface="Calibri" panose="020F0502020204030204" pitchFamily="34" charset="0"/>
                <a:sym typeface="Wingdings" panose="05000000000000000000" pitchFamily="2" charset="2"/>
              </a:rPr>
              <a:t> et al., Poster #573 on 6/2 at 9am</a:t>
            </a:r>
          </a:p>
          <a:p>
            <a:pPr lvl="2"/>
            <a:r>
              <a:rPr lang="en-US" sz="2400" b="1" dirty="0">
                <a:latin typeface="+mn-lt"/>
                <a:ea typeface="Calibri" panose="020F0502020204030204" pitchFamily="34" charset="0"/>
                <a:sym typeface="Wingdings" panose="05000000000000000000" pitchFamily="2" charset="2"/>
              </a:rPr>
              <a:t>Has immune-activated state </a:t>
            </a:r>
            <a:r>
              <a:rPr lang="en-US" sz="2400" dirty="0">
                <a:latin typeface="+mn-lt"/>
                <a:ea typeface="Calibri" panose="020F0502020204030204" pitchFamily="34" charset="0"/>
                <a:sym typeface="Wingdings" panose="05000000000000000000" pitchFamily="2" charset="2"/>
              </a:rPr>
              <a:t> Cobain et al., Oral Session #506 on 6/3 3-6pm</a:t>
            </a:r>
          </a:p>
          <a:p>
            <a:r>
              <a:rPr lang="en-US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These real-world data suggest that MammaPrint High 2 HR+ HER2- EBC pts may benefit from the addition of doxorubicin to </a:t>
            </a:r>
            <a:r>
              <a:rPr lang="en-US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taxane</a:t>
            </a:r>
            <a:r>
              <a:rPr lang="en-US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/cyclophosphamide therapy. However, </a:t>
            </a:r>
            <a:r>
              <a:rPr lang="en-US" dirty="0">
                <a:latin typeface="+mn-lt"/>
                <a:ea typeface="Calibri" panose="020F0502020204030204" pitchFamily="34" charset="0"/>
              </a:rPr>
              <a:t>validation within other studies is needed </a:t>
            </a:r>
            <a:endParaRPr lang="en-US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A97008-529C-308A-F0EC-F6B8057446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6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08CA0-9243-CB3A-BF40-BD0EDE72C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Acknowledgements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BE5340-1460-4812-09FA-9FEF40841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A97008-529C-308A-F0EC-F6B8057446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E06D1D0-632A-FA8E-BC2F-4A1E0500328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619480"/>
            <a:ext cx="10972800" cy="4232679"/>
          </a:xfrm>
        </p:spPr>
        <p:txBody>
          <a:bodyPr>
            <a:normAutofit/>
          </a:bodyPr>
          <a:lstStyle/>
          <a:p>
            <a:r>
              <a:rPr lang="en-US" dirty="0"/>
              <a:t>We would like to thank the &gt;16,000 patients enrolled in FLEX Trial to date</a:t>
            </a:r>
          </a:p>
          <a:p>
            <a:r>
              <a:rPr lang="en-US" dirty="0"/>
              <a:t>FLEX study site investigators, coordinators, research nurses and personnel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FLEX Trial Information</a:t>
            </a:r>
          </a:p>
          <a:p>
            <a:r>
              <a:rPr lang="en-US" dirty="0"/>
              <a:t>MammaPrint, BluePrint, and </a:t>
            </a:r>
            <a:r>
              <a:rPr lang="en-US" b="1" dirty="0"/>
              <a:t>F</a:t>
            </a:r>
            <a:r>
              <a:rPr lang="en-US" dirty="0"/>
              <a:t>ull-genome Data </a:t>
            </a:r>
            <a:r>
              <a:rPr lang="en-US" b="1" dirty="0"/>
              <a:t>L</a:t>
            </a:r>
            <a:r>
              <a:rPr lang="en-US" dirty="0"/>
              <a:t>inked With Clinical Data to </a:t>
            </a:r>
            <a:r>
              <a:rPr lang="en-US" b="1" dirty="0"/>
              <a:t>E</a:t>
            </a:r>
            <a:r>
              <a:rPr lang="en-US" dirty="0"/>
              <a:t>valuate New Gene </a:t>
            </a:r>
            <a:r>
              <a:rPr lang="en-US" dirty="0" err="1"/>
              <a:t>E</a:t>
            </a:r>
            <a:r>
              <a:rPr lang="en-US" b="1" dirty="0" err="1"/>
              <a:t>X</a:t>
            </a:r>
            <a:r>
              <a:rPr lang="en-US" dirty="0" err="1"/>
              <a:t>pression</a:t>
            </a:r>
            <a:r>
              <a:rPr lang="en-US" dirty="0"/>
              <a:t> Profiles (FLEX) (NCT03053193)</a:t>
            </a:r>
          </a:p>
          <a:p>
            <a:r>
              <a:rPr lang="en-US" dirty="0"/>
              <a:t>Agendia, Inc.</a:t>
            </a:r>
          </a:p>
        </p:txBody>
      </p:sp>
      <p:pic>
        <p:nvPicPr>
          <p:cNvPr id="4" name="Picture 3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C7EFF544-9FAE-8A86-1E53-6E8E36E2C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564" y="461956"/>
            <a:ext cx="2122934" cy="94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56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08CA0-9243-CB3A-BF40-BD0EDE72C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042" y="725329"/>
            <a:ext cx="10972800" cy="53657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Lead with the End: Conclusions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BE5340-1460-4812-09FA-9FEF40841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33F7A0-71F0-446B-9DE8-6D75BE64EE0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B520A9-F4F5-52DD-D6C9-0E82E2DCE71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2836" y="1049790"/>
            <a:ext cx="11755213" cy="5109710"/>
          </a:xfrm>
        </p:spPr>
        <p:txBody>
          <a:bodyPr>
            <a:normAutofit/>
          </a:bodyPr>
          <a:lstStyle/>
          <a:p>
            <a:endParaRPr lang="en-US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>
              <a:latin typeface="+mn-lt"/>
              <a:ea typeface="Calibri" panose="020F0502020204030204" pitchFamily="34" charset="0"/>
            </a:endParaRPr>
          </a:p>
          <a:p>
            <a:r>
              <a:rPr lang="en-US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In the real-world FLEX Registry trial, patients with MammaPrint High 2, </a:t>
            </a:r>
            <a:r>
              <a:rPr lang="en-US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BluePrint</a:t>
            </a:r>
            <a:r>
              <a:rPr lang="en-US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en-US" dirty="0">
                <a:latin typeface="Arial" panose="020B0604020202020204"/>
                <a:ea typeface="Calibri" panose="020F0502020204030204" pitchFamily="34" charset="0"/>
              </a:rPr>
              <a:t>Luminal B, HR+ HER2- EBC </a:t>
            </a:r>
            <a:r>
              <a:rPr lang="en-US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have higher 3-yr RFS rate with AC-T than with TC therapy (non-randomized)</a:t>
            </a:r>
            <a:endParaRPr lang="en-US" dirty="0">
              <a:latin typeface="+mn-lt"/>
              <a:ea typeface="Calibri" panose="020F0502020204030204" pitchFamily="34" charset="0"/>
            </a:endParaRPr>
          </a:p>
          <a:p>
            <a:r>
              <a:rPr lang="en-US" sz="2200" dirty="0">
                <a:ea typeface="Calibri" panose="020F0502020204030204" pitchFamily="34" charset="0"/>
              </a:rPr>
              <a:t>AC-T-treated High 1 and High 2 patients were significantly more likely to be premenopausal, node-positive and have larger cancers (adverse prognostic features) than those treated with TC.  Thus, some High 1 pts may benefit from AC-T &gt; TC</a:t>
            </a:r>
            <a:endParaRPr lang="en-US" sz="2400" dirty="0">
              <a:latin typeface="+mn-lt"/>
              <a:ea typeface="Calibri" panose="020F0502020204030204" pitchFamily="34" charset="0"/>
              <a:sym typeface="Wingdings" panose="05000000000000000000" pitchFamily="2" charset="2"/>
            </a:endParaRPr>
          </a:p>
          <a:p>
            <a:r>
              <a:rPr lang="en-US" sz="2200" dirty="0">
                <a:latin typeface="Arial" panose="020B0604020202020204"/>
                <a:ea typeface="Calibri" panose="020F0502020204030204" pitchFamily="34" charset="0"/>
              </a:rPr>
              <a:t>These real-world data suggest that MammaPrint High 2 HR+ HER2- EBC pts may benefit from the addition of doxorubicin to </a:t>
            </a:r>
            <a:r>
              <a:rPr lang="en-US" sz="2200" dirty="0" err="1">
                <a:latin typeface="Arial" panose="020B0604020202020204"/>
                <a:ea typeface="Calibri" panose="020F0502020204030204" pitchFamily="34" charset="0"/>
              </a:rPr>
              <a:t>taxane</a:t>
            </a:r>
            <a:r>
              <a:rPr lang="en-US" sz="2200" dirty="0">
                <a:latin typeface="Arial" panose="020B0604020202020204"/>
                <a:ea typeface="Calibri" panose="020F0502020204030204" pitchFamily="34" charset="0"/>
              </a:rPr>
              <a:t>/cyclophosphamide therapy. However, validation within other studies is needed</a:t>
            </a:r>
            <a:r>
              <a:rPr lang="en-US" dirty="0">
                <a:latin typeface="+mn-lt"/>
                <a:ea typeface="Calibri" panose="020F0502020204030204" pitchFamily="34" charset="0"/>
              </a:rPr>
              <a:t> </a:t>
            </a:r>
            <a:endParaRPr lang="en-US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A97008-529C-308A-F0EC-F6B8057446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5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3DFA4-FAF4-14F3-63DD-5B120FF4A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4" y="215899"/>
            <a:ext cx="11494018" cy="847313"/>
          </a:xfrm>
        </p:spPr>
        <p:txBody>
          <a:bodyPr>
            <a:normAutofit fontScale="90000"/>
          </a:bodyPr>
          <a:lstStyle/>
          <a:p>
            <a:r>
              <a:rPr lang="en-US"/>
              <a:t>Background: Who benefits from adjuvant anthracyclines?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78170E-EFE1-00D8-B173-03579CC3C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984649-D5BD-358D-A860-37D3094DCA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0078" y="1035586"/>
            <a:ext cx="11824772" cy="4801371"/>
          </a:xfrm>
        </p:spPr>
        <p:txBody>
          <a:bodyPr>
            <a:normAutofit fontScale="92500"/>
          </a:bodyPr>
          <a:lstStyle/>
          <a:p>
            <a:r>
              <a:rPr lang="en-US" dirty="0"/>
              <a:t>The Anthracyclines in Early Breast Cancer (ABC) Trials showed that docetaxel-cyclophosphamide (TC) was </a:t>
            </a:r>
            <a:r>
              <a:rPr lang="en-US" b="1" dirty="0"/>
              <a:t>not</a:t>
            </a:r>
            <a:r>
              <a:rPr lang="en-US" dirty="0"/>
              <a:t> non-inferior to an anthracycline-based regimen (</a:t>
            </a:r>
            <a:r>
              <a:rPr lang="en-US" dirty="0" err="1"/>
              <a:t>TaxAC</a:t>
            </a:r>
            <a:r>
              <a:rPr lang="en-US" dirty="0"/>
              <a:t>) regarding invasive disease-free survival (IDFS) in high risk HER2- breast cancer</a:t>
            </a:r>
          </a:p>
          <a:p>
            <a:pPr>
              <a:spcBef>
                <a:spcPts val="1800"/>
              </a:spcBef>
            </a:pPr>
            <a:r>
              <a:rPr lang="en-US" dirty="0"/>
              <a:t>However, benefit from the anthracycline was modest:</a:t>
            </a:r>
          </a:p>
          <a:p>
            <a:pPr lvl="1"/>
            <a:r>
              <a:rPr lang="en-US" dirty="0"/>
              <a:t>1.6% improvement in 5-year IDFS (p = 0.08) </a:t>
            </a:r>
          </a:p>
          <a:p>
            <a:pPr lvl="1"/>
            <a:r>
              <a:rPr lang="en-US" dirty="0"/>
              <a:t>2.8% improvement in 5-year Recurrence-Free Interval (RFI) (p = 0.0003)</a:t>
            </a:r>
          </a:p>
          <a:p>
            <a:pPr>
              <a:spcBef>
                <a:spcPts val="1800"/>
              </a:spcBef>
            </a:pPr>
            <a:r>
              <a:rPr lang="en-US" dirty="0"/>
              <a:t>5-year RFI with </a:t>
            </a:r>
            <a:r>
              <a:rPr lang="en-US" dirty="0" err="1"/>
              <a:t>TaxAC</a:t>
            </a:r>
            <a:r>
              <a:rPr lang="en-US" dirty="0"/>
              <a:t> vs TC stratified by ER status:</a:t>
            </a:r>
          </a:p>
          <a:p>
            <a:pPr lvl="1"/>
            <a:r>
              <a:rPr lang="en-US" dirty="0"/>
              <a:t>Significant for ER- HER2- breast cancer (HR=1.90 [1.39-2.61]; p &lt; 0.0001) </a:t>
            </a:r>
          </a:p>
          <a:p>
            <a:pPr lvl="1"/>
            <a:r>
              <a:rPr lang="en-US" dirty="0"/>
              <a:t>Non-significant for ER+ HER2- (HR=1.19 [0.96-1.47]; p = 0.11)</a:t>
            </a:r>
          </a:p>
          <a:p>
            <a:pPr>
              <a:spcBef>
                <a:spcPts val="1800"/>
              </a:spcBef>
            </a:pPr>
            <a:r>
              <a:rPr lang="en-US" dirty="0">
                <a:solidFill>
                  <a:srgbClr val="002060"/>
                </a:solidFill>
              </a:rPr>
              <a:t>Genomic classifiers that predict risk of recurrence may identify subsets of patients with HR+HER2- early breast cancer (EBC) who could benefit from addition of an anthracycline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5C13F9-4BE9-C34C-9A03-AD4C797CA0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6B4A20-F3E5-0F56-EF96-4799509AACBC}"/>
              </a:ext>
            </a:extLst>
          </p:cNvPr>
          <p:cNvSpPr txBox="1"/>
          <p:nvPr/>
        </p:nvSpPr>
        <p:spPr>
          <a:xfrm>
            <a:off x="169109" y="5994848"/>
            <a:ext cx="11853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References: Geyer et al., J Clin Oncol 2024 </a:t>
            </a:r>
          </a:p>
        </p:txBody>
      </p:sp>
    </p:spTree>
    <p:extLst>
      <p:ext uri="{BB962C8B-B14F-4D97-AF65-F5344CB8AC3E}">
        <p14:creationId xmlns:p14="http://schemas.microsoft.com/office/powerpoint/2010/main" val="350566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EF956-0781-FB81-576F-2D53EE992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09" y="19536"/>
            <a:ext cx="11853782" cy="813681"/>
          </a:xfrm>
        </p:spPr>
        <p:txBody>
          <a:bodyPr>
            <a:normAutofit/>
          </a:bodyPr>
          <a:lstStyle/>
          <a:p>
            <a:pPr algn="ctr"/>
            <a:r>
              <a:rPr lang="en-US" sz="3000"/>
              <a:t>70-gene MammaPrint test: Implications for ET and CT Decisions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6C4868-2EE4-4B09-458B-03D6D6B3D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4B7D7-6193-F049-CAF7-72A843FEA3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007" y="690621"/>
            <a:ext cx="10972800" cy="2324713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MammaPrint classifies patients with HR+HER2- EBC as having an Ultra Low, Low, High 1, or High 2 risk of distant recurrence</a:t>
            </a:r>
            <a:endParaRPr lang="en-US" sz="2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D4C75E-E3C4-9BD3-3570-EFA2B6D839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1A42BC-A682-2B12-7B21-8DEAD4DB9714}"/>
              </a:ext>
            </a:extLst>
          </p:cNvPr>
          <p:cNvSpPr txBox="1"/>
          <p:nvPr/>
        </p:nvSpPr>
        <p:spPr>
          <a:xfrm>
            <a:off x="218342" y="5879519"/>
            <a:ext cx="11853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References: </a:t>
            </a:r>
            <a:r>
              <a:rPr lang="en-US" sz="900" b="1" dirty="0"/>
              <a:t>Knauer (</a:t>
            </a:r>
            <a:r>
              <a:rPr lang="en-US" sz="900" dirty="0"/>
              <a:t>Breast Cancer Res Treat 2010</a:t>
            </a:r>
            <a:r>
              <a:rPr lang="en-US" sz="900" b="1" dirty="0"/>
              <a:t>), NBRST</a:t>
            </a:r>
            <a:r>
              <a:rPr lang="en-US" sz="900" dirty="0"/>
              <a:t> (Whitworth, Ann Surg Oncol 2022), </a:t>
            </a:r>
            <a:r>
              <a:rPr lang="en-US" sz="900" b="1" dirty="0"/>
              <a:t>STO-3</a:t>
            </a:r>
            <a:r>
              <a:rPr lang="en-US" sz="900" dirty="0"/>
              <a:t> (</a:t>
            </a:r>
            <a:r>
              <a:rPr lang="en-US" sz="900" dirty="0" err="1"/>
              <a:t>van’t</a:t>
            </a:r>
            <a:r>
              <a:rPr lang="en-US" sz="900" dirty="0"/>
              <a:t> Veer, Breast Cancer Res Treat, 2017; Esserman, JAMA </a:t>
            </a:r>
            <a:r>
              <a:rPr lang="en-US" sz="900" dirty="0" err="1"/>
              <a:t>Onc</a:t>
            </a:r>
            <a:r>
              <a:rPr lang="en-US" sz="900" dirty="0"/>
              <a:t>, 2017), </a:t>
            </a:r>
            <a:r>
              <a:rPr lang="en-US" sz="900" b="1" dirty="0"/>
              <a:t>I-SPY2</a:t>
            </a:r>
            <a:r>
              <a:rPr lang="en-US" sz="900" dirty="0"/>
              <a:t> (https://www.ispytrials.org/i-spy-platform/i-spy2; Pusztai, Cancer Cell 2021), </a:t>
            </a:r>
            <a:r>
              <a:rPr lang="en-US" sz="900" b="1" dirty="0"/>
              <a:t>MINDACT</a:t>
            </a:r>
            <a:r>
              <a:rPr lang="en-US" sz="900" dirty="0"/>
              <a:t> (Piccart, Lancet Oncol, 2021; Lopes Cardozo, JCO, 2022), </a:t>
            </a:r>
            <a:r>
              <a:rPr lang="en-US" sz="900" b="1" dirty="0"/>
              <a:t>NSABP-B42</a:t>
            </a:r>
            <a:r>
              <a:rPr lang="en-US" sz="900" dirty="0"/>
              <a:t> (Rastogi, ASCO, 2021),</a:t>
            </a:r>
            <a:r>
              <a:rPr lang="en-US" sz="900" b="1" dirty="0"/>
              <a:t> IDEAL </a:t>
            </a:r>
            <a:r>
              <a:rPr lang="en-US" sz="900" dirty="0"/>
              <a:t>(</a:t>
            </a:r>
            <a:r>
              <a:rPr lang="en-US" sz="900" dirty="0" err="1"/>
              <a:t>Liefers</a:t>
            </a:r>
            <a:r>
              <a:rPr lang="en-US" sz="900" dirty="0"/>
              <a:t>, SABCS, 2022)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1ED8D2-DEAD-B61B-0438-5517FB8D1E91}"/>
              </a:ext>
            </a:extLst>
          </p:cNvPr>
          <p:cNvSpPr/>
          <p:nvPr/>
        </p:nvSpPr>
        <p:spPr>
          <a:xfrm>
            <a:off x="1619481" y="4130290"/>
            <a:ext cx="1715982" cy="1304981"/>
          </a:xfrm>
          <a:prstGeom prst="rect">
            <a:avLst/>
          </a:prstGeom>
          <a:noFill/>
          <a:ln w="19050">
            <a:solidFill>
              <a:srgbClr val="EC1B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85BDA3-CF30-A9DA-2676-C74BE4236A16}"/>
              </a:ext>
            </a:extLst>
          </p:cNvPr>
          <p:cNvSpPr/>
          <p:nvPr/>
        </p:nvSpPr>
        <p:spPr>
          <a:xfrm>
            <a:off x="3429044" y="4130916"/>
            <a:ext cx="2446937" cy="1304356"/>
          </a:xfrm>
          <a:prstGeom prst="rect">
            <a:avLst/>
          </a:prstGeom>
          <a:noFill/>
          <a:ln w="19050">
            <a:solidFill>
              <a:srgbClr val="EF5D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422A87-E948-CAC5-5CAA-6BBB113077AE}"/>
              </a:ext>
            </a:extLst>
          </p:cNvPr>
          <p:cNvSpPr/>
          <p:nvPr/>
        </p:nvSpPr>
        <p:spPr>
          <a:xfrm>
            <a:off x="5943600" y="4130915"/>
            <a:ext cx="1495024" cy="1313180"/>
          </a:xfrm>
          <a:prstGeom prst="rect">
            <a:avLst/>
          </a:prstGeom>
          <a:noFill/>
          <a:ln w="19050">
            <a:solidFill>
              <a:srgbClr val="0881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F2CA1D-CDB8-C5CA-3572-A18AC0A2E9F8}"/>
              </a:ext>
            </a:extLst>
          </p:cNvPr>
          <p:cNvSpPr/>
          <p:nvPr/>
        </p:nvSpPr>
        <p:spPr>
          <a:xfrm>
            <a:off x="7513053" y="4130917"/>
            <a:ext cx="2707986" cy="1192546"/>
          </a:xfrm>
          <a:prstGeom prst="rect">
            <a:avLst/>
          </a:prstGeom>
          <a:noFill/>
          <a:ln w="19050">
            <a:solidFill>
              <a:srgbClr val="90C8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BA0D26-4F70-614B-C9AE-2FAA17C14F2F}"/>
              </a:ext>
            </a:extLst>
          </p:cNvPr>
          <p:cNvSpPr txBox="1"/>
          <p:nvPr/>
        </p:nvSpPr>
        <p:spPr>
          <a:xfrm>
            <a:off x="1586284" y="4122091"/>
            <a:ext cx="1782375" cy="1313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100" b="1" dirty="0"/>
              <a:t>(Neo)Adjuvant CT benefit</a:t>
            </a:r>
          </a:p>
          <a:p>
            <a:pPr marL="171450" indent="-1714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100" b="1" dirty="0"/>
              <a:t>ET benefit 0-5 </a:t>
            </a:r>
            <a:r>
              <a:rPr lang="en-US" sz="1100" b="1" dirty="0" err="1"/>
              <a:t>yrs</a:t>
            </a:r>
            <a:endParaRPr lang="en-US" sz="1100" b="1" dirty="0"/>
          </a:p>
          <a:p>
            <a:pPr marL="171450" indent="-1714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100" b="1" dirty="0"/>
              <a:t>Increased sensitivity to: </a:t>
            </a:r>
            <a:r>
              <a:rPr lang="en-US" sz="1100" b="1" dirty="0" err="1"/>
              <a:t>PARPi</a:t>
            </a:r>
            <a:r>
              <a:rPr lang="en-US" sz="1100" b="1" dirty="0"/>
              <a:t>, IO, Platinum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C42F1E-718B-D6D8-2199-D0F4F7E4E346}"/>
              </a:ext>
            </a:extLst>
          </p:cNvPr>
          <p:cNvSpPr txBox="1"/>
          <p:nvPr/>
        </p:nvSpPr>
        <p:spPr>
          <a:xfrm>
            <a:off x="3471552" y="4173118"/>
            <a:ext cx="2142864" cy="974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100" b="1" dirty="0"/>
              <a:t>(Neo)Adjuvant CT benefit</a:t>
            </a:r>
          </a:p>
          <a:p>
            <a:pPr marL="171450" indent="-1714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100" b="1" dirty="0"/>
              <a:t>ET benefit 0-5 </a:t>
            </a:r>
            <a:r>
              <a:rPr lang="en-US" sz="1100" b="1" dirty="0" err="1"/>
              <a:t>yrs</a:t>
            </a:r>
            <a:endParaRPr lang="en-US" sz="1100" b="1" dirty="0"/>
          </a:p>
          <a:p>
            <a:pPr marL="171450" indent="-1714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100" b="1" dirty="0"/>
              <a:t>No increased sensitivity to </a:t>
            </a:r>
            <a:r>
              <a:rPr lang="en-US" sz="1100" b="1" dirty="0" err="1"/>
              <a:t>PARPi</a:t>
            </a:r>
            <a:r>
              <a:rPr lang="en-US" sz="1100" b="1" dirty="0"/>
              <a:t>, IO, Platinum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3B6F80-D1AD-B89E-21F6-1AC04BBF5272}"/>
              </a:ext>
            </a:extLst>
          </p:cNvPr>
          <p:cNvSpPr txBox="1"/>
          <p:nvPr/>
        </p:nvSpPr>
        <p:spPr>
          <a:xfrm>
            <a:off x="5956217" y="4173118"/>
            <a:ext cx="1482407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100" b="1" dirty="0"/>
              <a:t>No CT benefit</a:t>
            </a:r>
          </a:p>
          <a:p>
            <a:pPr marL="171450" indent="-1714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100" b="1" dirty="0"/>
              <a:t>ET benefit 0-5 </a:t>
            </a:r>
            <a:r>
              <a:rPr lang="en-US" sz="1100" b="1" dirty="0" err="1"/>
              <a:t>yrs</a:t>
            </a:r>
            <a:endParaRPr lang="en-US" sz="1100" b="1" dirty="0"/>
          </a:p>
          <a:p>
            <a:pPr marL="171450" indent="-1714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100" b="1" dirty="0"/>
              <a:t>Extended ET benefit 6-10 </a:t>
            </a:r>
            <a:r>
              <a:rPr lang="en-US" sz="1100" b="1" dirty="0" err="1"/>
              <a:t>yrs</a:t>
            </a:r>
            <a:endParaRPr lang="en-US" sz="11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75BD58-6ADB-AFF2-BFF8-F3A011874A5B}"/>
              </a:ext>
            </a:extLst>
          </p:cNvPr>
          <p:cNvSpPr txBox="1"/>
          <p:nvPr/>
        </p:nvSpPr>
        <p:spPr>
          <a:xfrm>
            <a:off x="7619897" y="4226681"/>
            <a:ext cx="251963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/>
              <a:t>No CT benefit</a:t>
            </a:r>
          </a:p>
          <a:p>
            <a:endParaRPr lang="en-US" sz="1100" b="1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/>
              <a:t>ET benefit 2 to &lt;5 </a:t>
            </a:r>
            <a:r>
              <a:rPr lang="en-US" sz="1100" b="1" err="1"/>
              <a:t>yrs</a:t>
            </a:r>
            <a:endParaRPr lang="en-US" sz="1100" b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1CEC81-22DC-C08A-B0FE-3071BB799359}"/>
              </a:ext>
            </a:extLst>
          </p:cNvPr>
          <p:cNvSpPr txBox="1"/>
          <p:nvPr/>
        </p:nvSpPr>
        <p:spPr>
          <a:xfrm>
            <a:off x="1910336" y="5423615"/>
            <a:ext cx="1170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Knauer, NBRST, </a:t>
            </a:r>
          </a:p>
          <a:p>
            <a:pPr algn="ctr"/>
            <a:r>
              <a:rPr lang="en-US" sz="1000" dirty="0"/>
              <a:t>STO-3, I-SPY2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440948-CC6E-DB4F-942B-7782B86A2EA6}"/>
              </a:ext>
            </a:extLst>
          </p:cNvPr>
          <p:cNvSpPr txBox="1"/>
          <p:nvPr/>
        </p:nvSpPr>
        <p:spPr>
          <a:xfrm>
            <a:off x="3612724" y="5423615"/>
            <a:ext cx="20569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Knauer, NBRST, STO-3, I-SPY2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B36013-52B3-1FB0-A1DE-732A5683A84C}"/>
              </a:ext>
            </a:extLst>
          </p:cNvPr>
          <p:cNvSpPr txBox="1"/>
          <p:nvPr/>
        </p:nvSpPr>
        <p:spPr>
          <a:xfrm>
            <a:off x="6027760" y="5423615"/>
            <a:ext cx="1326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MINDACT, STO-3, </a:t>
            </a:r>
          </a:p>
          <a:p>
            <a:r>
              <a:rPr lang="en-US" sz="1000" dirty="0"/>
              <a:t>NSABP-B42, IDEAL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B18FAB-8E59-B5F7-52D6-E9A7A231A44B}"/>
              </a:ext>
            </a:extLst>
          </p:cNvPr>
          <p:cNvSpPr txBox="1"/>
          <p:nvPr/>
        </p:nvSpPr>
        <p:spPr>
          <a:xfrm>
            <a:off x="8258546" y="5338181"/>
            <a:ext cx="1217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MINDACT, STO-3</a:t>
            </a:r>
          </a:p>
        </p:txBody>
      </p:sp>
      <p:pic>
        <p:nvPicPr>
          <p:cNvPr id="25" name="Picture 24" descr="A screen shot of a computer&#10;&#10;Description automatically generated">
            <a:extLst>
              <a:ext uri="{FF2B5EF4-FFF2-40B4-BE49-F238E27FC236}">
                <a16:creationId xmlns:a16="http://schemas.microsoft.com/office/drawing/2014/main" id="{47C945B5-1163-B943-FF27-706B1D9BC8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" t="23989" r="4715" b="15861"/>
          <a:stretch/>
        </p:blipFill>
        <p:spPr>
          <a:xfrm>
            <a:off x="1343213" y="1596927"/>
            <a:ext cx="9122811" cy="2274301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5F2D7ED9-27D9-9916-2AF4-EA4B2D7716F5}"/>
              </a:ext>
            </a:extLst>
          </p:cNvPr>
          <p:cNvSpPr/>
          <p:nvPr/>
        </p:nvSpPr>
        <p:spPr>
          <a:xfrm>
            <a:off x="2358102" y="3714055"/>
            <a:ext cx="220337" cy="341523"/>
          </a:xfrm>
          <a:prstGeom prst="downArrow">
            <a:avLst/>
          </a:prstGeom>
          <a:solidFill>
            <a:srgbClr val="EC1B44"/>
          </a:solidFill>
          <a:ln>
            <a:solidFill>
              <a:srgbClr val="EC1B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89500767-81FE-3723-5CCD-ECEBBE6B07C6}"/>
              </a:ext>
            </a:extLst>
          </p:cNvPr>
          <p:cNvSpPr/>
          <p:nvPr/>
        </p:nvSpPr>
        <p:spPr>
          <a:xfrm>
            <a:off x="4597983" y="3714055"/>
            <a:ext cx="220337" cy="341523"/>
          </a:xfrm>
          <a:prstGeom prst="downArrow">
            <a:avLst/>
          </a:prstGeom>
          <a:solidFill>
            <a:srgbClr val="EF5D80"/>
          </a:solidFill>
          <a:ln>
            <a:solidFill>
              <a:srgbClr val="EF5D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C05A159F-3D08-2D94-F57A-81F48914EE76}"/>
              </a:ext>
            </a:extLst>
          </p:cNvPr>
          <p:cNvSpPr/>
          <p:nvPr/>
        </p:nvSpPr>
        <p:spPr>
          <a:xfrm>
            <a:off x="6622946" y="3714055"/>
            <a:ext cx="220337" cy="341523"/>
          </a:xfrm>
          <a:prstGeom prst="downArrow">
            <a:avLst/>
          </a:prstGeom>
          <a:solidFill>
            <a:srgbClr val="08814A"/>
          </a:solidFill>
          <a:ln>
            <a:solidFill>
              <a:srgbClr val="0881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46F09258-1003-B485-47D5-83E042E04D2D}"/>
              </a:ext>
            </a:extLst>
          </p:cNvPr>
          <p:cNvSpPr/>
          <p:nvPr/>
        </p:nvSpPr>
        <p:spPr>
          <a:xfrm>
            <a:off x="8813497" y="3714055"/>
            <a:ext cx="220337" cy="341523"/>
          </a:xfrm>
          <a:prstGeom prst="downArrow">
            <a:avLst/>
          </a:prstGeom>
          <a:solidFill>
            <a:srgbClr val="90C850"/>
          </a:solidFill>
          <a:ln>
            <a:solidFill>
              <a:srgbClr val="90C8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94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0B5CC-618F-15A3-9C6D-A332797B7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9" y="146369"/>
            <a:ext cx="12120081" cy="87158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MammaPrint High 2 predicts increased chemosensitivity in HR+HER2- Early Breast Cancer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0F51AD-D88E-778B-22E3-1EA4A3C30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2ED207-DE0F-30AF-F4AF-A12F53C9A5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Joyce O’Shaughnessy, MD, Texas Oncology, Sarah Cannon Research Institute</a:t>
            </a: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0CCFD578-1DA2-30C6-92BB-02BF7251303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" b="168"/>
          <a:stretch/>
        </p:blipFill>
        <p:spPr>
          <a:xfrm>
            <a:off x="6488130" y="1017949"/>
            <a:ext cx="5029200" cy="3093629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73F44CE-B853-D3CC-E409-B320AF388C4E}"/>
              </a:ext>
            </a:extLst>
          </p:cNvPr>
          <p:cNvSpPr txBox="1">
            <a:spLocks/>
          </p:cNvSpPr>
          <p:nvPr/>
        </p:nvSpPr>
        <p:spPr>
          <a:xfrm>
            <a:off x="326236" y="1436437"/>
            <a:ext cx="5983124" cy="24040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Wingdings" panose="05000000000000000000" pitchFamily="2" charset="2"/>
              <a:buChar char="§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Courier New" panose="02070309020205020404" pitchFamily="49" charset="0"/>
              <a:buChar char="o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About 1/3 of MP high risk HR+HER2- EBCs are High 2 and 2/3 are High 1</a:t>
            </a:r>
          </a:p>
          <a:p>
            <a:r>
              <a:rPr lang="en-US" dirty="0">
                <a:latin typeface="+mn-lt"/>
              </a:rPr>
              <a:t>Patients with HR+HER2- EBC were more likely to achieve </a:t>
            </a:r>
            <a:r>
              <a:rPr lang="en-US" dirty="0" err="1">
                <a:latin typeface="+mn-lt"/>
              </a:rPr>
              <a:t>pCR</a:t>
            </a:r>
            <a:r>
              <a:rPr lang="en-US" dirty="0">
                <a:latin typeface="+mn-lt"/>
              </a:rPr>
              <a:t> with neoadjuvant chemotherapy with MP High 2 than with MP High 1 disease </a:t>
            </a:r>
            <a:r>
              <a:rPr lang="en-US" sz="2200" dirty="0">
                <a:latin typeface="+mn-lt"/>
              </a:rPr>
              <a:t>(</a:t>
            </a:r>
            <a:r>
              <a:rPr lang="en-US" sz="1900" dirty="0">
                <a:latin typeface="+mn-lt"/>
              </a:rPr>
              <a:t>NBRST, Whitworth et al., 2017</a:t>
            </a:r>
            <a:r>
              <a:rPr lang="en-US" sz="2200" dirty="0">
                <a:latin typeface="+mn-lt"/>
              </a:rPr>
              <a:t>)</a:t>
            </a:r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261081F6-4FF7-D767-3044-86B5669E8F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618840"/>
              </p:ext>
            </p:extLst>
          </p:nvPr>
        </p:nvGraphicFramePr>
        <p:xfrm>
          <a:off x="1719073" y="4564967"/>
          <a:ext cx="8412374" cy="17068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923560">
                  <a:extLst>
                    <a:ext uri="{9D8B030D-6E8A-4147-A177-3AD203B41FA5}">
                      <a16:colId xmlns:a16="http://schemas.microsoft.com/office/drawing/2014/main" val="284480215"/>
                    </a:ext>
                  </a:extLst>
                </a:gridCol>
                <a:gridCol w="1617670">
                  <a:extLst>
                    <a:ext uri="{9D8B030D-6E8A-4147-A177-3AD203B41FA5}">
                      <a16:colId xmlns:a16="http://schemas.microsoft.com/office/drawing/2014/main" val="168459589"/>
                    </a:ext>
                  </a:extLst>
                </a:gridCol>
                <a:gridCol w="1573652">
                  <a:extLst>
                    <a:ext uri="{9D8B030D-6E8A-4147-A177-3AD203B41FA5}">
                      <a16:colId xmlns:a16="http://schemas.microsoft.com/office/drawing/2014/main" val="2854751723"/>
                    </a:ext>
                  </a:extLst>
                </a:gridCol>
                <a:gridCol w="1297492">
                  <a:extLst>
                    <a:ext uri="{9D8B030D-6E8A-4147-A177-3AD203B41FA5}">
                      <a16:colId xmlns:a16="http://schemas.microsoft.com/office/drawing/2014/main" val="3336481092"/>
                    </a:ext>
                  </a:extLst>
                </a:gridCol>
              </a:tblGrid>
              <a:tr h="1890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rgbClr val="002060"/>
                          </a:solidFill>
                        </a:rPr>
                        <a:t>Study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rgbClr val="002060"/>
                          </a:solidFill>
                        </a:rPr>
                        <a:t>pCR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% to neoadjuvant chemotherapy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4469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High 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High 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P-Value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2625581"/>
                  </a:ext>
                </a:extLst>
              </a:tr>
              <a:tr h="274955">
                <a:tc>
                  <a:txBody>
                    <a:bodyPr/>
                    <a:lstStyle/>
                    <a:p>
                      <a:r>
                        <a:rPr lang="en-US" sz="1600" dirty="0"/>
                        <a:t>I-SPY2 </a:t>
                      </a:r>
                      <a:r>
                        <a:rPr lang="en-US" sz="800" dirty="0"/>
                        <a:t>(</a:t>
                      </a:r>
                      <a:r>
                        <a:rPr lang="en-US" sz="800" dirty="0" err="1"/>
                        <a:t>Pusztai</a:t>
                      </a:r>
                      <a:r>
                        <a:rPr lang="en-US" sz="800" dirty="0"/>
                        <a:t> et al, Cancer Cell, 2021)</a:t>
                      </a:r>
                      <a:endParaRPr lang="en-US" sz="800" i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10.0% (n=109)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22.0% (n=49)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&lt;0.05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0833433"/>
                  </a:ext>
                </a:extLst>
              </a:tr>
              <a:tr h="274955">
                <a:tc>
                  <a:txBody>
                    <a:bodyPr/>
                    <a:lstStyle/>
                    <a:p>
                      <a:r>
                        <a:rPr lang="en-US" sz="1600"/>
                        <a:t>NBRST </a:t>
                      </a:r>
                      <a:r>
                        <a:rPr lang="en-US" sz="800"/>
                        <a:t>(Beitsch et al, ASCO 2023)</a:t>
                      </a:r>
                      <a:endParaRPr lang="en-US" sz="800" i="1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6.1% (n=198)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23.3% (n=129)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&lt;0.0001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9702974"/>
                  </a:ext>
                </a:extLst>
              </a:tr>
              <a:tr h="274955">
                <a:tc>
                  <a:txBody>
                    <a:bodyPr/>
                    <a:lstStyle/>
                    <a:p>
                      <a:r>
                        <a:rPr lang="en-US" sz="1600"/>
                        <a:t>FLEX </a:t>
                      </a:r>
                      <a:r>
                        <a:rPr lang="en-US" sz="800"/>
                        <a:t>(O’Shaughnessy et al, SABCS 2023)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6.3% (n=142)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29.2% (n=72)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&lt;0.01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0320109"/>
                  </a:ext>
                </a:extLst>
              </a:tr>
            </a:tbl>
          </a:graphicData>
        </a:graphic>
      </p:graphicFrame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D511940-27CD-3FFB-B444-90622CC1AE5C}"/>
              </a:ext>
            </a:extLst>
          </p:cNvPr>
          <p:cNvSpPr txBox="1">
            <a:spLocks/>
          </p:cNvSpPr>
          <p:nvPr/>
        </p:nvSpPr>
        <p:spPr>
          <a:xfrm>
            <a:off x="326236" y="4096267"/>
            <a:ext cx="11631814" cy="1218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Wingdings" panose="05000000000000000000" pitchFamily="2" charset="2"/>
              <a:buChar char="§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Courier New" panose="02070309020205020404" pitchFamily="49" charset="0"/>
              <a:buChar char="o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b="1" u="sng" dirty="0"/>
              <a:t>MP High 2 cancers had significantly higher </a:t>
            </a:r>
            <a:r>
              <a:rPr lang="en-US" sz="2200" b="1" u="sng" dirty="0" err="1"/>
              <a:t>pCR</a:t>
            </a:r>
            <a:r>
              <a:rPr lang="en-US" sz="2200" b="1" u="sng" dirty="0"/>
              <a:t> rates compared to MP High 1 cancers</a:t>
            </a:r>
            <a:endParaRPr lang="en-US" sz="2400" b="1" u="sng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B9E7E9-26FE-C80D-5C4D-FBD3082C087C}"/>
              </a:ext>
            </a:extLst>
          </p:cNvPr>
          <p:cNvSpPr/>
          <p:nvPr/>
        </p:nvSpPr>
        <p:spPr>
          <a:xfrm>
            <a:off x="5612130" y="4899260"/>
            <a:ext cx="3188970" cy="13725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7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0B5CC-618F-15A3-9C6D-A332797B7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687" y="128202"/>
            <a:ext cx="11383455" cy="118021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MammaPrint High 2 associated with increased sensitivity to neoadjuvant anthracycline therapy in HR+HER2- EBC in the    FLEX Registry Trial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2ED207-DE0F-30AF-F4AF-A12F53C9A5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73F44CE-B853-D3CC-E409-B320AF388C4E}"/>
              </a:ext>
            </a:extLst>
          </p:cNvPr>
          <p:cNvSpPr txBox="1">
            <a:spLocks/>
          </p:cNvSpPr>
          <p:nvPr/>
        </p:nvSpPr>
        <p:spPr>
          <a:xfrm>
            <a:off x="876890" y="1586032"/>
            <a:ext cx="4881031" cy="4293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Wingdings" panose="05000000000000000000" pitchFamily="2" charset="2"/>
              <a:buChar char="§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Courier New" panose="02070309020205020404" pitchFamily="49" charset="0"/>
              <a:buChar char="o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Among High 1 </a:t>
            </a:r>
            <a:r>
              <a:rPr lang="en-US" dirty="0"/>
              <a:t>cancers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pCR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rates </a:t>
            </a:r>
            <a:r>
              <a:rPr lang="en-US" dirty="0"/>
              <a:t>with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AC-T/TAC vs TC were comparable 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+mn-lt"/>
              </a:rPr>
              <a:t>No High 2 cancer (n=10) developed </a:t>
            </a:r>
            <a:r>
              <a:rPr lang="en-US" dirty="0" err="1">
                <a:latin typeface="+mn-lt"/>
              </a:rPr>
              <a:t>pCR</a:t>
            </a:r>
            <a:r>
              <a:rPr lang="en-US" dirty="0">
                <a:latin typeface="+mn-lt"/>
              </a:rPr>
              <a:t> with TC</a:t>
            </a:r>
          </a:p>
          <a:p>
            <a:pPr>
              <a:spcBef>
                <a:spcPts val="1200"/>
              </a:spcBef>
            </a:pPr>
            <a:r>
              <a:rPr lang="en-US" dirty="0" err="1">
                <a:latin typeface="+mn-lt"/>
              </a:rPr>
              <a:t>pCR</a:t>
            </a:r>
            <a:r>
              <a:rPr lang="en-US" dirty="0">
                <a:latin typeface="+mn-lt"/>
              </a:rPr>
              <a:t> rate with AC-T/TAC was significantly higher in High 2 compared to High 1 (p&lt;0.001) cancers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31F42C-8C05-496A-5C1F-C2E4B45306FC}"/>
              </a:ext>
            </a:extLst>
          </p:cNvPr>
          <p:cNvSpPr txBox="1"/>
          <p:nvPr/>
        </p:nvSpPr>
        <p:spPr>
          <a:xfrm>
            <a:off x="218342" y="5952572"/>
            <a:ext cx="11853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Reference: Figure adapted from Audeh et al., 2024, Miami Breast Cancer Conference, Poster #36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C7755E-5C92-6C75-B05B-AA3C49E27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4174" y="1495276"/>
            <a:ext cx="5972868" cy="445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59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F6ACC-0B58-4447-2284-68FE2105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69" y="266081"/>
            <a:ext cx="9715405" cy="545775"/>
          </a:xfrm>
        </p:spPr>
        <p:txBody>
          <a:bodyPr>
            <a:noAutofit/>
          </a:bodyPr>
          <a:lstStyle/>
          <a:p>
            <a:pPr algn="ctr"/>
            <a:r>
              <a:rPr lang="en-US" sz="3000" dirty="0"/>
              <a:t>Evaluating the association between MammaPrint and anthracycline benefit using real world data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1F05C5-82D3-31F7-477E-8B657E12B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3564" y="217033"/>
            <a:ext cx="87448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33F7A0-71F0-446B-9DE8-6D75BE64EE0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2E319B-1093-12EC-124D-7381A03BDC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6692" y="1151016"/>
            <a:ext cx="11651358" cy="5117124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b="1" dirty="0">
                <a:latin typeface="Arial"/>
                <a:cs typeface="Arial"/>
              </a:rPr>
              <a:t>Objective: </a:t>
            </a:r>
            <a:r>
              <a:rPr lang="en-US" dirty="0">
                <a:latin typeface="Arial"/>
                <a:cs typeface="Arial"/>
              </a:rPr>
              <a:t>Evaluate association of MP Index and 3-year Recurrence-Free Survival in HR+HER2- EBC patients treated with </a:t>
            </a:r>
            <a:r>
              <a:rPr lang="en-US" dirty="0" err="1">
                <a:latin typeface="Arial"/>
                <a:cs typeface="Arial"/>
              </a:rPr>
              <a:t>taxane</a:t>
            </a:r>
            <a:r>
              <a:rPr lang="en-US" dirty="0">
                <a:latin typeface="Arial"/>
                <a:cs typeface="Arial"/>
              </a:rPr>
              <a:t> and cyclophosphamide (TC) or with anthracycline + </a:t>
            </a:r>
            <a:r>
              <a:rPr lang="en-US" dirty="0" err="1">
                <a:latin typeface="Arial"/>
                <a:cs typeface="Arial"/>
              </a:rPr>
              <a:t>taxane</a:t>
            </a:r>
            <a:r>
              <a:rPr lang="en-US" dirty="0">
                <a:latin typeface="Arial"/>
                <a:cs typeface="Arial"/>
              </a:rPr>
              <a:t> (AC-T) chemotherapy (CT)</a:t>
            </a:r>
            <a:endParaRPr lang="en-US" dirty="0"/>
          </a:p>
          <a:p>
            <a:pPr marL="0" indent="0">
              <a:spcBef>
                <a:spcPts val="1800"/>
              </a:spcBef>
              <a:buNone/>
            </a:pPr>
            <a:r>
              <a:rPr lang="en-US" b="1" dirty="0"/>
              <a:t>Methods</a:t>
            </a:r>
          </a:p>
          <a:p>
            <a:pPr>
              <a:spcBef>
                <a:spcPts val="1800"/>
              </a:spcBef>
            </a:pPr>
            <a:r>
              <a:rPr lang="en-US" b="1" dirty="0"/>
              <a:t>FLEX Registry Trial </a:t>
            </a:r>
            <a:r>
              <a:rPr lang="en-US" dirty="0"/>
              <a:t>(NCT03053193): Prospective observational study enrolling stage I-III patients whose breast cancers are analyzed for MammaPrint Index and who consent to full somatic genome evaluation and clinical data collection</a:t>
            </a:r>
          </a:p>
          <a:p>
            <a:pPr>
              <a:spcBef>
                <a:spcPts val="1800"/>
              </a:spcBef>
            </a:pPr>
            <a:r>
              <a:rPr lang="en-US" b="1" dirty="0">
                <a:latin typeface="Arial"/>
                <a:cs typeface="Arial"/>
              </a:rPr>
              <a:t>Patients</a:t>
            </a:r>
            <a:r>
              <a:rPr lang="en-US" dirty="0">
                <a:latin typeface="Arial"/>
                <a:cs typeface="Arial"/>
              </a:rPr>
              <a:t>: 614 patients with HR+HER2- early breast cancer with MP High Risk, BluePrint Luminal B-Type tumors who received CT and had at least 3 years of follow-up since diagnosis. High Risk cancers were classified as High 1 or High 2. Patients treated with SOC CT at physician discretion</a:t>
            </a:r>
          </a:p>
          <a:p>
            <a:pPr>
              <a:spcBef>
                <a:spcPts val="1800"/>
              </a:spcBef>
            </a:pPr>
            <a:r>
              <a:rPr lang="en-US" b="1" dirty="0"/>
              <a:t>Endpoint</a:t>
            </a:r>
            <a:r>
              <a:rPr lang="en-US" dirty="0"/>
              <a:t>: Recurrence Free Survival (RFS) defined as time from diagnosis to local-regional recurrence, distant recurrence, or breast cancer-specific death (STEEP 2.0, </a:t>
            </a:r>
            <a:r>
              <a:rPr lang="en-US" dirty="0" err="1"/>
              <a:t>Tolaney</a:t>
            </a:r>
            <a:r>
              <a:rPr lang="en-US" dirty="0"/>
              <a:t> et al., 2021)</a:t>
            </a:r>
          </a:p>
          <a:p>
            <a:pPr>
              <a:spcBef>
                <a:spcPts val="1800"/>
              </a:spcBef>
            </a:pPr>
            <a:r>
              <a:rPr lang="en-US" b="1" dirty="0">
                <a:latin typeface="Arial"/>
                <a:cs typeface="Arial"/>
              </a:rPr>
              <a:t>Statistical Considerations</a:t>
            </a:r>
            <a:r>
              <a:rPr lang="en-US" dirty="0">
                <a:latin typeface="Arial"/>
                <a:cs typeface="Arial"/>
              </a:rPr>
              <a:t>: Differences in clinical characteristics and 3-year RFS shown using Chi-squared or Fisher’s Exact Test, or Kaplan-Meier analysis and log-rank test, respectively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8AF289-2DF7-F475-02ED-991802D8A8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75133E81-281C-0786-A3C7-7A1CC5135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087" y="106473"/>
            <a:ext cx="2122934" cy="94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7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9E4FA-9265-D9FA-DDDF-F4F5BE971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1044"/>
            <a:ext cx="5072006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Characteristics of Luminal MP High Risk HR+ HER2- EBC Patients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E93151-5B5D-6ACC-CBFD-4E3C50CA9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AEC8DB-830F-1AB6-7C43-F698934D6D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068488BF-D417-0EAB-A0E8-774AAC63AABE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962233196"/>
              </p:ext>
            </p:extLst>
          </p:nvPr>
        </p:nvGraphicFramePr>
        <p:xfrm>
          <a:off x="5263333" y="121018"/>
          <a:ext cx="6779880" cy="6151963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2131575">
                  <a:extLst>
                    <a:ext uri="{9D8B030D-6E8A-4147-A177-3AD203B41FA5}">
                      <a16:colId xmlns:a16="http://schemas.microsoft.com/office/drawing/2014/main" val="3069837708"/>
                    </a:ext>
                  </a:extLst>
                </a:gridCol>
                <a:gridCol w="1124672">
                  <a:extLst>
                    <a:ext uri="{9D8B030D-6E8A-4147-A177-3AD203B41FA5}">
                      <a16:colId xmlns:a16="http://schemas.microsoft.com/office/drawing/2014/main" val="3166783655"/>
                    </a:ext>
                  </a:extLst>
                </a:gridCol>
                <a:gridCol w="1352824">
                  <a:extLst>
                    <a:ext uri="{9D8B030D-6E8A-4147-A177-3AD203B41FA5}">
                      <a16:colId xmlns:a16="http://schemas.microsoft.com/office/drawing/2014/main" val="1889725933"/>
                    </a:ext>
                  </a:extLst>
                </a:gridCol>
                <a:gridCol w="1210495">
                  <a:extLst>
                    <a:ext uri="{9D8B030D-6E8A-4147-A177-3AD203B41FA5}">
                      <a16:colId xmlns:a16="http://schemas.microsoft.com/office/drawing/2014/main" val="851617223"/>
                    </a:ext>
                  </a:extLst>
                </a:gridCol>
                <a:gridCol w="960314">
                  <a:extLst>
                    <a:ext uri="{9D8B030D-6E8A-4147-A177-3AD203B41FA5}">
                      <a16:colId xmlns:a16="http://schemas.microsoft.com/office/drawing/2014/main" val="2844595758"/>
                    </a:ext>
                  </a:extLst>
                </a:gridCol>
              </a:tblGrid>
              <a:tr h="2017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kern="100">
                          <a:solidFill>
                            <a:srgbClr val="00206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Characteristic, n (%)</a:t>
                      </a: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u="none" strike="noStrike">
                          <a:solidFill>
                            <a:srgbClr val="002060"/>
                          </a:solidFill>
                          <a:effectLst/>
                        </a:rPr>
                        <a:t>MP High1</a:t>
                      </a:r>
                    </a:p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(n=530)</a:t>
                      </a: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u="none" strike="noStrike">
                          <a:solidFill>
                            <a:srgbClr val="002060"/>
                          </a:solidFill>
                          <a:effectLst/>
                        </a:rPr>
                        <a:t>MP High2</a:t>
                      </a:r>
                    </a:p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(n=84)</a:t>
                      </a: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Overall</a:t>
                      </a:r>
                    </a:p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(n=614)</a:t>
                      </a: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2060"/>
                          </a:solidFill>
                          <a:effectLst/>
                        </a:rPr>
                        <a:t>P-value</a:t>
                      </a:r>
                      <a:endParaRPr lang="en-US" sz="1400" kern="1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308266"/>
                  </a:ext>
                </a:extLst>
              </a:tr>
              <a:tr h="1935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2060"/>
                          </a:solidFill>
                          <a:effectLst/>
                        </a:rPr>
                        <a:t>Age (Years)</a:t>
                      </a:r>
                      <a:endParaRPr lang="en-US" sz="1400" b="1" kern="10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US" sz="14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US" sz="14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US" sz="14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US" sz="14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6055162"/>
                  </a:ext>
                </a:extLst>
              </a:tr>
              <a:tr h="201712">
                <a:tc>
                  <a:txBody>
                    <a:bodyPr/>
                    <a:lstStyle/>
                    <a:p>
                      <a:pPr marL="45720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2060"/>
                          </a:solidFill>
                          <a:effectLst/>
                        </a:rPr>
                        <a:t>Mean (SD)</a:t>
                      </a:r>
                      <a:endParaRPr lang="en-US" sz="1400" b="1" kern="10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58 (± 11)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55 (± 12)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58 (± 11)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0.131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8327320"/>
                  </a:ext>
                </a:extLst>
              </a:tr>
              <a:tr h="2341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2060"/>
                          </a:solidFill>
                          <a:effectLst/>
                        </a:rPr>
                        <a:t>Menopausal Status</a:t>
                      </a:r>
                      <a:endParaRPr lang="en-US" sz="1400" b="1" kern="10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7546739"/>
                  </a:ext>
                </a:extLst>
              </a:tr>
              <a:tr h="201712">
                <a:tc>
                  <a:txBody>
                    <a:bodyPr/>
                    <a:lstStyle/>
                    <a:p>
                      <a:pPr marL="45720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2060"/>
                          </a:solidFill>
                          <a:effectLst/>
                        </a:rPr>
                        <a:t>Post-</a:t>
                      </a:r>
                      <a:endParaRPr lang="en-US" sz="1400" b="1" kern="10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361 (74.3%)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54 (69.2%)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415 (73.6%)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0.618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1175650"/>
                  </a:ext>
                </a:extLst>
              </a:tr>
              <a:tr h="201712">
                <a:tc>
                  <a:txBody>
                    <a:bodyPr/>
                    <a:lstStyle/>
                    <a:p>
                      <a:pPr marL="45720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2060"/>
                          </a:solidFill>
                          <a:effectLst/>
                        </a:rPr>
                        <a:t>Pre-/Peri-</a:t>
                      </a:r>
                      <a:endParaRPr lang="en-US" sz="1400" b="1" kern="10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125 (25.7%)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24 (30.8%)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149 (26.4%)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9398123"/>
                  </a:ext>
                </a:extLst>
              </a:tr>
              <a:tr h="2017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2060"/>
                          </a:solidFill>
                          <a:effectLst/>
                        </a:rPr>
                        <a:t>Race</a:t>
                      </a:r>
                      <a:endParaRPr lang="en-US" sz="1400" b="1" kern="10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834588"/>
                  </a:ext>
                </a:extLst>
              </a:tr>
              <a:tr h="201712">
                <a:tc>
                  <a:txBody>
                    <a:bodyPr/>
                    <a:lstStyle/>
                    <a:p>
                      <a:pPr marL="45720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2060"/>
                          </a:solidFill>
                          <a:effectLst/>
                        </a:rPr>
                        <a:t>White</a:t>
                      </a:r>
                      <a:endParaRPr lang="en-US" sz="1400" b="1" kern="10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410 (81.3%)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58 (72.5%)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468 (80.1%)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0.587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1197976"/>
                  </a:ext>
                </a:extLst>
              </a:tr>
              <a:tr h="201712">
                <a:tc>
                  <a:txBody>
                    <a:bodyPr/>
                    <a:lstStyle/>
                    <a:p>
                      <a:pPr marL="461963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2060"/>
                          </a:solidFill>
                          <a:effectLst/>
                        </a:rPr>
                        <a:t>Black</a:t>
                      </a:r>
                      <a:endParaRPr lang="en-US" sz="1400" b="1" kern="10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53 (10.5%)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12 (15.0%)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65 (11.1%)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US" sz="14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194640"/>
                  </a:ext>
                </a:extLst>
              </a:tr>
              <a:tr h="201712">
                <a:tc>
                  <a:txBody>
                    <a:bodyPr/>
                    <a:lstStyle/>
                    <a:p>
                      <a:pPr marL="461963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2060"/>
                          </a:solidFill>
                          <a:effectLst/>
                        </a:rPr>
                        <a:t>Latin American</a:t>
                      </a: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24 (4.8%)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8 (10.0%)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32 (5.5%)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US" sz="14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8352222"/>
                  </a:ext>
                </a:extLst>
              </a:tr>
              <a:tr h="201712">
                <a:tc>
                  <a:txBody>
                    <a:bodyPr/>
                    <a:lstStyle/>
                    <a:p>
                      <a:pPr marL="461963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2060"/>
                          </a:solidFill>
                          <a:effectLst/>
                        </a:rPr>
                        <a:t>AAPI</a:t>
                      </a:r>
                      <a:endParaRPr lang="en-US" sz="1400" b="1" kern="10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14 (2.8%)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 (1.3%)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15 (2.6%)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0.587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0106020"/>
                  </a:ext>
                </a:extLst>
              </a:tr>
              <a:tr h="198700">
                <a:tc>
                  <a:txBody>
                    <a:bodyPr/>
                    <a:lstStyle/>
                    <a:p>
                      <a:pPr marL="461963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2060"/>
                          </a:solidFill>
                          <a:effectLst/>
                        </a:rPr>
                        <a:t>Other</a:t>
                      </a:r>
                      <a:endParaRPr lang="en-US" sz="1400" b="1" kern="10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3 (0.6%)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 (1.3%)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4 (0.7%)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US" sz="14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7280700"/>
                  </a:ext>
                </a:extLst>
              </a:tr>
              <a:tr h="2017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 Stage</a:t>
                      </a: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US" sz="14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7189278"/>
                  </a:ext>
                </a:extLst>
              </a:tr>
              <a:tr h="193859">
                <a:tc>
                  <a:txBody>
                    <a:bodyPr/>
                    <a:lstStyle/>
                    <a:p>
                      <a:pPr marL="461963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T1</a:t>
                      </a: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227 (61.5%)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27 (45.8%)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254 (59.3%)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0.156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498548"/>
                  </a:ext>
                </a:extLst>
              </a:tr>
              <a:tr h="201712">
                <a:tc>
                  <a:txBody>
                    <a:bodyPr/>
                    <a:lstStyle/>
                    <a:p>
                      <a:pPr marL="461963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T2</a:t>
                      </a: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126 (34.1%)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25 (42.4%)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151 (35.3%)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0298148"/>
                  </a:ext>
                </a:extLst>
              </a:tr>
              <a:tr h="201712">
                <a:tc>
                  <a:txBody>
                    <a:bodyPr/>
                    <a:lstStyle/>
                    <a:p>
                      <a:pPr marL="461963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T3</a:t>
                      </a: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14 (3.8%)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6 (10.2%)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20 (4.7%)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4713464"/>
                  </a:ext>
                </a:extLst>
              </a:tr>
              <a:tr h="201712">
                <a:tc>
                  <a:txBody>
                    <a:bodyPr/>
                    <a:lstStyle/>
                    <a:p>
                      <a:pPr marL="461963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T4</a:t>
                      </a: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 (0.5%)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 (1.7%)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3 (0.7%)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3502935"/>
                  </a:ext>
                </a:extLst>
              </a:tr>
              <a:tr h="2017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 Stage</a:t>
                      </a: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US" sz="14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0071621"/>
                  </a:ext>
                </a:extLst>
              </a:tr>
              <a:tr h="201712">
                <a:tc>
                  <a:txBody>
                    <a:bodyPr/>
                    <a:lstStyle/>
                    <a:p>
                      <a:pPr marL="461963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Node Negative</a:t>
                      </a: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275 (78.1%)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36 (65.5%)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311 (76.4%)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0.125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664474"/>
                  </a:ext>
                </a:extLst>
              </a:tr>
              <a:tr h="201712">
                <a:tc>
                  <a:txBody>
                    <a:bodyPr/>
                    <a:lstStyle/>
                    <a:p>
                      <a:pPr marL="461963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Node Positive</a:t>
                      </a: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77 (21.9%)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19 (34.5%)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96 (23.6%)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1258023"/>
                  </a:ext>
                </a:extLst>
              </a:tr>
              <a:tr h="2017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Grade</a:t>
                      </a: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US" sz="14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5073201"/>
                  </a:ext>
                </a:extLst>
              </a:tr>
              <a:tr h="201712">
                <a:tc>
                  <a:txBody>
                    <a:bodyPr/>
                    <a:lstStyle/>
                    <a:p>
                      <a:pPr marL="461963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G1</a:t>
                      </a: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75 (14.9%)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3 (3.7%)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78 (13.4%)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&lt;0.001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097310"/>
                  </a:ext>
                </a:extLst>
              </a:tr>
              <a:tr h="201712">
                <a:tc>
                  <a:txBody>
                    <a:bodyPr/>
                    <a:lstStyle/>
                    <a:p>
                      <a:pPr marL="461963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G2</a:t>
                      </a: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308 (61.4%)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33 (40.7%)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341 (58.5%)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0475950"/>
                  </a:ext>
                </a:extLst>
              </a:tr>
              <a:tr h="201712">
                <a:tc>
                  <a:txBody>
                    <a:bodyPr/>
                    <a:lstStyle/>
                    <a:p>
                      <a:pPr marL="461963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G3</a:t>
                      </a: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119 (23.7%)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45 (55.6%)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164 (28.1%)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546430"/>
                  </a:ext>
                </a:extLst>
              </a:tr>
              <a:tr h="2017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CT Regimen</a:t>
                      </a: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US" sz="1400" kern="10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7917873"/>
                  </a:ext>
                </a:extLst>
              </a:tr>
              <a:tr h="201712">
                <a:tc>
                  <a:txBody>
                    <a:bodyPr/>
                    <a:lstStyle/>
                    <a:p>
                      <a:pPr marL="461963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AC-T/TAC</a:t>
                      </a: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184 (34.7%)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44 (52.4%)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228 (37.1%)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0.01</a:t>
                      </a:r>
                    </a:p>
                    <a:p>
                      <a:pPr algn="ct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3736920"/>
                  </a:ext>
                </a:extLst>
              </a:tr>
              <a:tr h="201712">
                <a:tc>
                  <a:txBody>
                    <a:bodyPr/>
                    <a:lstStyle/>
                    <a:p>
                      <a:pPr marL="461963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00206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TC</a:t>
                      </a:r>
                    </a:p>
                  </a:txBody>
                  <a:tcPr marL="45077" marR="4507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346 (65.3%)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40 (47.6%)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386 (62.9%)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7098775"/>
                  </a:ext>
                </a:extLst>
              </a:tr>
            </a:tbl>
          </a:graphicData>
        </a:graphic>
      </p:graphicFrame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B4F2E41-04C9-DFF0-BA43-F346703D705D}"/>
              </a:ext>
            </a:extLst>
          </p:cNvPr>
          <p:cNvSpPr txBox="1">
            <a:spLocks/>
          </p:cNvSpPr>
          <p:nvPr/>
        </p:nvSpPr>
        <p:spPr>
          <a:xfrm>
            <a:off x="0" y="1783998"/>
            <a:ext cx="5072006" cy="4487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Wingdings" panose="05000000000000000000" pitchFamily="2" charset="2"/>
              <a:buChar char="§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Courier New" panose="02070309020205020404" pitchFamily="49" charset="0"/>
              <a:buChar char="o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86% of HR+ HER2- MP high risk cancers were MP High 1 (N=530); 14% were MP High 2 (N=84)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Age, menopausal status, race, T stage, and lymph node status were comparable between patients with High 2 vs High 1 tumors</a:t>
            </a:r>
          </a:p>
          <a:p>
            <a:pPr marL="285750" indent="-285750">
              <a:spcBef>
                <a:spcPts val="1200"/>
              </a:spcBef>
            </a:pPr>
            <a:r>
              <a:rPr lang="en-US" sz="1600" dirty="0"/>
              <a:t>56% of MP High 2 were grade 3 vs 24% of MP High 1</a:t>
            </a:r>
          </a:p>
          <a:p>
            <a:pPr marL="285750" indent="-285750">
              <a:spcBef>
                <a:spcPts val="1200"/>
              </a:spcBef>
            </a:pPr>
            <a:r>
              <a:rPr lang="en-US" sz="1600" dirty="0"/>
              <a:t>About 1/2 of High 2 pts received AC-T</a:t>
            </a:r>
          </a:p>
          <a:p>
            <a:pPr marL="285750" indent="-285750">
              <a:spcBef>
                <a:spcPts val="1200"/>
              </a:spcBef>
            </a:pPr>
            <a:r>
              <a:rPr lang="en-US" sz="1600" dirty="0"/>
              <a:t>About 1/3 of High 1 received AC-T</a:t>
            </a:r>
          </a:p>
          <a:p>
            <a:pPr marL="285750" indent="-285750">
              <a:spcBef>
                <a:spcPts val="1200"/>
              </a:spcBef>
            </a:pPr>
            <a:r>
              <a:rPr lang="en-US" sz="1600" dirty="0"/>
              <a:t>High 1 and High 2  AC-T-treated pts were significantly more likely to be premenopausal, and have higher T and N stage (data not shown)</a:t>
            </a:r>
          </a:p>
          <a:p>
            <a:pPr marL="628650" lvl="1" indent="-285750">
              <a:spcBef>
                <a:spcPts val="1200"/>
              </a:spcBef>
            </a:pPr>
            <a:endParaRPr lang="en-US" sz="1600" dirty="0"/>
          </a:p>
          <a:p>
            <a:pPr marL="628650" lvl="1" indent="-285750">
              <a:spcBef>
                <a:spcPts val="1200"/>
              </a:spcBef>
            </a:pPr>
            <a:endParaRPr lang="en-US" sz="1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0E6292-C62C-FA1B-ECAE-D81D60CF241F}"/>
              </a:ext>
            </a:extLst>
          </p:cNvPr>
          <p:cNvSpPr/>
          <p:nvPr/>
        </p:nvSpPr>
        <p:spPr>
          <a:xfrm>
            <a:off x="7478042" y="131044"/>
            <a:ext cx="2350462" cy="4262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F84D8F-5D60-8865-AD98-11D1C280BD1F}"/>
              </a:ext>
            </a:extLst>
          </p:cNvPr>
          <p:cNvSpPr/>
          <p:nvPr/>
        </p:nvSpPr>
        <p:spPr>
          <a:xfrm>
            <a:off x="5263333" y="4748503"/>
            <a:ext cx="6779880" cy="8719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C60E41-37A8-195F-5E53-31FD1DE526EE}"/>
              </a:ext>
            </a:extLst>
          </p:cNvPr>
          <p:cNvSpPr/>
          <p:nvPr/>
        </p:nvSpPr>
        <p:spPr>
          <a:xfrm>
            <a:off x="5263333" y="5620491"/>
            <a:ext cx="6783125" cy="6699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68C6E-C3D8-E9C2-031A-F4F286498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94" y="159676"/>
            <a:ext cx="11559456" cy="582043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3-Year RFS in </a:t>
            </a:r>
            <a:r>
              <a:rPr lang="en-US" dirty="0">
                <a:latin typeface="Arial"/>
                <a:cs typeface="Arial"/>
              </a:rPr>
              <a:t>Luminal MP High 1 Patients with AC-T or TC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87844-53B9-D18F-9E51-6CE07B41B7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61A98B9-F022-1954-DC29-879CB29895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4038" y="5337568"/>
            <a:ext cx="10789275" cy="84398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200" dirty="0">
                <a:latin typeface="Arial"/>
                <a:cs typeface="Arial"/>
              </a:rPr>
              <a:t>Comparable 3-year RFS rates among High 1 tumors treated with TC or with AC-T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48AF79-E785-F6E2-8E1C-3DBF6D603258}"/>
              </a:ext>
            </a:extLst>
          </p:cNvPr>
          <p:cNvSpPr/>
          <p:nvPr/>
        </p:nvSpPr>
        <p:spPr>
          <a:xfrm>
            <a:off x="2933195" y="1835455"/>
            <a:ext cx="624028" cy="312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211691E-5F3D-3C6B-750A-0A7E35F67BB3}"/>
              </a:ext>
            </a:extLst>
          </p:cNvPr>
          <p:cNvGrpSpPr/>
          <p:nvPr/>
        </p:nvGrpSpPr>
        <p:grpSpPr>
          <a:xfrm>
            <a:off x="714947" y="1080702"/>
            <a:ext cx="4805357" cy="3974770"/>
            <a:chOff x="714947" y="897827"/>
            <a:chExt cx="4805357" cy="397477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663DE00-D22C-E06F-E14E-CE9EDA61E625}"/>
                </a:ext>
              </a:extLst>
            </p:cNvPr>
            <p:cNvSpPr txBox="1"/>
            <p:nvPr/>
          </p:nvSpPr>
          <p:spPr>
            <a:xfrm>
              <a:off x="2672633" y="897827"/>
              <a:ext cx="8899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C00000"/>
                  </a:solidFill>
                </a:rPr>
                <a:t>AC-T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1B16ADA-27B8-3B32-E2F2-E87541C05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947" y="1406233"/>
              <a:ext cx="4805357" cy="346636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4D29DB-5E03-8F20-1B7A-674999BAF33D}"/>
              </a:ext>
            </a:extLst>
          </p:cNvPr>
          <p:cNvGrpSpPr/>
          <p:nvPr/>
        </p:nvGrpSpPr>
        <p:grpSpPr>
          <a:xfrm>
            <a:off x="6352124" y="1080702"/>
            <a:ext cx="4805356" cy="3980809"/>
            <a:chOff x="6352124" y="897827"/>
            <a:chExt cx="4805356" cy="398080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61BF41E-B6C2-48E7-E807-D4F327D7F0D1}"/>
                </a:ext>
              </a:extLst>
            </p:cNvPr>
            <p:cNvSpPr txBox="1"/>
            <p:nvPr/>
          </p:nvSpPr>
          <p:spPr>
            <a:xfrm>
              <a:off x="8508580" y="897827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rgbClr val="C00000"/>
                  </a:solidFill>
                </a:rPr>
                <a:t>TC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5961089-8CB5-12EC-1024-A885547A1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52124" y="1400195"/>
              <a:ext cx="4805356" cy="3478441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8F1A8B5-0EA8-2A8F-7E4C-8040A0C00A07}"/>
              </a:ext>
            </a:extLst>
          </p:cNvPr>
          <p:cNvSpPr txBox="1"/>
          <p:nvPr/>
        </p:nvSpPr>
        <p:spPr>
          <a:xfrm>
            <a:off x="3780303" y="1096573"/>
            <a:ext cx="451059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Patients not randomized to TC vs AC-T </a:t>
            </a:r>
          </a:p>
        </p:txBody>
      </p:sp>
    </p:spTree>
    <p:extLst>
      <p:ext uri="{BB962C8B-B14F-4D97-AF65-F5344CB8AC3E}">
        <p14:creationId xmlns:p14="http://schemas.microsoft.com/office/powerpoint/2010/main" val="398215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D7E1A057AF8040AC7B6E70104B9B79" ma:contentTypeVersion="18" ma:contentTypeDescription="Create a new document." ma:contentTypeScope="" ma:versionID="98a9cbd6ef2b37558a45acc1fb924f31">
  <xsd:schema xmlns:xsd="http://www.w3.org/2001/XMLSchema" xmlns:xs="http://www.w3.org/2001/XMLSchema" xmlns:p="http://schemas.microsoft.com/office/2006/metadata/properties" xmlns:ns2="5eb47ed7-cfca-4d0d-ab65-b5d7b504b6b9" xmlns:ns3="f19cc15d-0eb7-4f0f-9db9-2e0679954d9a" xmlns:ns4="9bb38ea2-197b-4b79-916c-8605e7dbc5be" targetNamespace="http://schemas.microsoft.com/office/2006/metadata/properties" ma:root="true" ma:fieldsID="bdd66ea5b1ca472c674ec721049e7c2a" ns2:_="" ns3:_="" ns4:_="">
    <xsd:import namespace="5eb47ed7-cfca-4d0d-ab65-b5d7b504b6b9"/>
    <xsd:import namespace="f19cc15d-0eb7-4f0f-9db9-2e0679954d9a"/>
    <xsd:import namespace="9bb38ea2-197b-4b79-916c-8605e7dbc5b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b47ed7-cfca-4d0d-ab65-b5d7b504b6b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9cc15d-0eb7-4f0f-9db9-2e0679954d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b04bda2-d8e1-4b21-aabb-fea5bf2c56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b38ea2-197b-4b79-916c-8605e7dbc5be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4bef58f0-d023-4979-87ea-b4e7abf48e98}" ma:internalName="TaxCatchAll" ma:showField="CatchAllData" ma:web="9bb38ea2-197b-4b79-916c-8605e7dbc5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bb38ea2-197b-4b79-916c-8605e7dbc5be" xsi:nil="true"/>
    <SharedWithUsers xmlns="5eb47ed7-cfca-4d0d-ab65-b5d7b504b6b9">
      <UserInfo>
        <DisplayName>Harshini Ramaswamy</DisplayName>
        <AccountId>3593</AccountId>
        <AccountType/>
      </UserInfo>
      <UserInfo>
        <DisplayName>Andrea Menicucci</DisplayName>
        <AccountId>1384</AccountId>
        <AccountType/>
      </UserInfo>
    </SharedWithUsers>
    <lcf76f155ced4ddcb4097134ff3c332f xmlns="f19cc15d-0eb7-4f0f-9db9-2e0679954d9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C5BFDCF-52B0-47E2-85E8-FF8A28E709C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FB37DE7-33A4-4DF4-8368-516487C5E1EB}">
  <ds:schemaRefs>
    <ds:schemaRef ds:uri="5eb47ed7-cfca-4d0d-ab65-b5d7b504b6b9"/>
    <ds:schemaRef ds:uri="9bb38ea2-197b-4b79-916c-8605e7dbc5be"/>
    <ds:schemaRef ds:uri="f19cc15d-0eb7-4f0f-9db9-2e0679954d9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BD22F70-A46E-4A6A-9CA2-467B65E04DE4}">
  <ds:schemaRefs>
    <ds:schemaRef ds:uri="5eb47ed7-cfca-4d0d-ab65-b5d7b504b6b9"/>
    <ds:schemaRef ds:uri="9bb38ea2-197b-4b79-916c-8605e7dbc5be"/>
    <ds:schemaRef ds:uri="f19cc15d-0eb7-4f0f-9db9-2e0679954d9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11918</TotalTime>
  <Words>2008</Words>
  <Application>Microsoft Office PowerPoint</Application>
  <PresentationFormat>Widescreen</PresentationFormat>
  <Paragraphs>236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Courier New</vt:lpstr>
      <vt:lpstr>Wingdings</vt:lpstr>
      <vt:lpstr>1_Office Theme</vt:lpstr>
      <vt:lpstr>Association of MammaPrint index and 3-year outcome of patients in the FLEX Registry trial with HR+HER2- early-stage breast cancer treated with chemotherapy with or without anthracycline</vt:lpstr>
      <vt:lpstr>Lead with the End: Conclusions</vt:lpstr>
      <vt:lpstr>Background: Who benefits from adjuvant anthracyclines?</vt:lpstr>
      <vt:lpstr>70-gene MammaPrint test: Implications for ET and CT Decisions</vt:lpstr>
      <vt:lpstr>MammaPrint High 2 predicts increased chemosensitivity in HR+HER2- Early Breast Cancer</vt:lpstr>
      <vt:lpstr>MammaPrint High 2 associated with increased sensitivity to neoadjuvant anthracycline therapy in HR+HER2- EBC in the    FLEX Registry Trial </vt:lpstr>
      <vt:lpstr>Evaluating the association between MammaPrint and anthracycline benefit using real world data</vt:lpstr>
      <vt:lpstr>Characteristics of Luminal MP High Risk HR+ HER2- EBC Patients</vt:lpstr>
      <vt:lpstr>3-Year RFS in Luminal MP High 1 Patients with AC-T or TC</vt:lpstr>
      <vt:lpstr>PowerPoint Presentation</vt:lpstr>
      <vt:lpstr>MammaPrint High 2 may be associated with benefit from anthracycline therapy</vt:lpstr>
      <vt:lpstr>Conclusions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Wailoon Chan</dc:creator>
  <cp:lastModifiedBy>Karen Guzdzial</cp:lastModifiedBy>
  <cp:revision>24</cp:revision>
  <dcterms:created xsi:type="dcterms:W3CDTF">2020-09-03T18:56:05Z</dcterms:created>
  <dcterms:modified xsi:type="dcterms:W3CDTF">2024-06-26T13:48:57Z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0x0101005CD7E1A057AF8040AC7B6E70104B9B79</vt:lpwstr>
  </property>
</Properties>
</file>